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2" r:id="rId3"/>
    <p:sldId id="285" r:id="rId4"/>
    <p:sldId id="256" r:id="rId5"/>
    <p:sldId id="271" r:id="rId6"/>
    <p:sldId id="286" r:id="rId7"/>
    <p:sldId id="292" r:id="rId8"/>
    <p:sldId id="288" r:id="rId9"/>
    <p:sldId id="294" r:id="rId10"/>
    <p:sldId id="296" r:id="rId11"/>
    <p:sldId id="291" r:id="rId12"/>
    <p:sldId id="297" r:id="rId13"/>
    <p:sldId id="290" r:id="rId14"/>
    <p:sldId id="289" r:id="rId15"/>
    <p:sldId id="27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5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CD174-7F3C-4339-BF63-5B1A7D18C1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BA89D-BD4B-4426-94B8-E15836889B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7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7.png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" y="-635"/>
            <a:ext cx="12191036" cy="68584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42419" y="-1325271"/>
            <a:ext cx="7915433" cy="44525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 flipH="1">
            <a:off x="-334" y="1"/>
            <a:ext cx="4030073" cy="4308300"/>
          </a:xfrm>
          <a:prstGeom prst="rect">
            <a:avLst/>
          </a:prstGeom>
        </p:spPr>
      </p:pic>
      <p:sp>
        <p:nvSpPr>
          <p:cNvPr id="33" name="TextBox 76"/>
          <p:cNvSpPr txBox="1"/>
          <p:nvPr/>
        </p:nvSpPr>
        <p:spPr>
          <a:xfrm>
            <a:off x="1311611" y="3776269"/>
            <a:ext cx="4297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solidFill>
                  <a:srgbClr val="F45474"/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系统产后康复</a:t>
            </a:r>
            <a:endParaRPr lang="zh-CN" altLang="en-US" sz="5400" dirty="0">
              <a:solidFill>
                <a:srgbClr val="F45474"/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  <p:sp>
        <p:nvSpPr>
          <p:cNvPr id="36" name="TextBox 76"/>
          <p:cNvSpPr txBox="1"/>
          <p:nvPr/>
        </p:nvSpPr>
        <p:spPr>
          <a:xfrm>
            <a:off x="1353521" y="4670599"/>
            <a:ext cx="4471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45474"/>
                </a:solidFill>
                <a:latin typeface="方正兰亭粗黑简体" panose="02000000000000000000" charset="-122"/>
                <a:ea typeface="方正兰亭粗黑简体" panose="02000000000000000000" charset="-122"/>
                <a:cs typeface="方正兰亭粗黑简体" panose="02000000000000000000" charset="-122"/>
              </a:rPr>
              <a:t>产后生理变化</a:t>
            </a:r>
            <a:endParaRPr lang="zh-CN" altLang="en-US" sz="3200" dirty="0">
              <a:solidFill>
                <a:srgbClr val="F45474"/>
              </a:solidFill>
              <a:latin typeface="方正兰亭粗黑简体" panose="02000000000000000000" charset="-122"/>
              <a:ea typeface="方正兰亭粗黑简体" panose="02000000000000000000" charset="-122"/>
              <a:cs typeface="方正兰亭粗黑简体" panose="02000000000000000000" charset="-122"/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1368761" y="2927274"/>
            <a:ext cx="199009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5400" b="1" dirty="0" smtClean="0">
                <a:solidFill>
                  <a:srgbClr val="F45474"/>
                </a:solidFill>
                <a:latin typeface="方正兰亭粗黑简体" panose="02000000000000000000" charset="-122"/>
                <a:ea typeface="方正兰亭粗黑简体" panose="02000000000000000000" charset="-122"/>
              </a:rPr>
              <a:t>2020</a:t>
            </a:r>
            <a:endParaRPr lang="en-US" altLang="zh-CN" sz="5400" b="1" dirty="0">
              <a:solidFill>
                <a:srgbClr val="F45474"/>
              </a:solidFill>
              <a:latin typeface="方正兰亭粗黑简体" panose="02000000000000000000" charset="-122"/>
              <a:ea typeface="方正兰亭粗黑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605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盆底</a:t>
            </a:r>
            <a:r>
              <a:rPr lang="en-US" altLang="zh-CN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—</a:t>
            </a:r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会阴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17" name="文本框 2"/>
          <p:cNvSpPr txBox="1">
            <a:spLocks noChangeArrowheads="1"/>
          </p:cNvSpPr>
          <p:nvPr/>
        </p:nvSpPr>
        <p:spPr bwMode="auto">
          <a:xfrm>
            <a:off x="959487" y="2387419"/>
            <a:ext cx="5182235" cy="3877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+mn-ea"/>
              </a:rPr>
              <a:t>泌尿生殖问题</a:t>
            </a:r>
            <a:endParaRPr lang="zh-CN" altLang="en-US" sz="2400" b="1" dirty="0">
              <a:solidFill>
                <a:srgbClr val="FF0000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痔疮、肛裂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红色恶露淋漓不清，持续时间超过</a:t>
            </a:r>
            <a:r>
              <a:rPr lang="en-US" sz="200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周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会阴切口愈合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尿潴留问题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性欲改变（心理、生理）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盆底功能障碍性疾病</a:t>
            </a: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（压力性、急迫性尿失禁）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145" name="Picture 1" descr="C:\Users\Administrator\Desktop\VCG41128636730.jpg"/>
          <p:cNvPicPr>
            <a:picLocks noChangeAspect="1" noChangeArrowheads="1"/>
          </p:cNvPicPr>
          <p:nvPr/>
        </p:nvPicPr>
        <p:blipFill>
          <a:blip r:embed="rId3" cstate="print"/>
          <a:srcRect t="12835" b="3155"/>
          <a:stretch>
            <a:fillRect/>
          </a:stretch>
        </p:blipFill>
        <p:spPr bwMode="auto">
          <a:xfrm>
            <a:off x="6702549" y="1839686"/>
            <a:ext cx="4226706" cy="474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盆底肌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67586" name="Picture 2" descr="C:\Users\Administrator\Desktop\VCG41487737755.jpg"/>
          <p:cNvPicPr>
            <a:picLocks noChangeAspect="1" noChangeArrowheads="1"/>
          </p:cNvPicPr>
          <p:nvPr/>
        </p:nvPicPr>
        <p:blipFill>
          <a:blip r:embed="rId3" cstate="print"/>
          <a:srcRect b="6492"/>
          <a:stretch>
            <a:fillRect/>
          </a:stretch>
        </p:blipFill>
        <p:spPr bwMode="auto">
          <a:xfrm>
            <a:off x="2249425" y="1981200"/>
            <a:ext cx="7003433" cy="4515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腹部松弛</a:t>
            </a:r>
            <a:endParaRPr lang="en-US" altLang="zh-CN" sz="2000" dirty="0" smtClean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1"/>
            <a:ext cx="314223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泌尿系统</a:t>
            </a:r>
            <a:endParaRPr lang="en-US" altLang="zh-CN" sz="3200" b="1" u="sng" dirty="0" smtClean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  <a:p>
            <a:pPr algn="ctr"/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7169" name="Picture 1" descr="C:\Users\Administrator\Desktop\VCG41670893399.jpg"/>
          <p:cNvPicPr>
            <a:picLocks noChangeAspect="1" noChangeArrowheads="1"/>
          </p:cNvPicPr>
          <p:nvPr/>
        </p:nvPicPr>
        <p:blipFill>
          <a:blip r:embed="rId3" cstate="print"/>
          <a:srcRect b="3009"/>
          <a:stretch>
            <a:fillRect/>
          </a:stretch>
        </p:blipFill>
        <p:spPr bwMode="auto">
          <a:xfrm>
            <a:off x="6810323" y="2052076"/>
            <a:ext cx="3106565" cy="4022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7" name="TextBox 516"/>
          <p:cNvSpPr txBox="1"/>
          <p:nvPr/>
        </p:nvSpPr>
        <p:spPr>
          <a:xfrm>
            <a:off x="5333999" y="3320143"/>
            <a:ext cx="22098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腹部松弛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尿潴留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排尿增加</a:t>
            </a:r>
            <a:endParaRPr lang="zh-CN" altLang="en-US" dirty="0"/>
          </a:p>
        </p:txBody>
      </p:sp>
      <p:pic>
        <p:nvPicPr>
          <p:cNvPr id="7170" name="Picture 2" descr="C:\Users\Administrator\Desktop\VCG4187377975.jpg"/>
          <p:cNvPicPr>
            <a:picLocks noChangeAspect="1" noChangeArrowheads="1"/>
          </p:cNvPicPr>
          <p:nvPr/>
        </p:nvPicPr>
        <p:blipFill>
          <a:blip r:embed="rId4" cstate="print"/>
          <a:srcRect b="7283"/>
          <a:stretch>
            <a:fillRect/>
          </a:stretch>
        </p:blipFill>
        <p:spPr bwMode="auto">
          <a:xfrm>
            <a:off x="0" y="2418589"/>
            <a:ext cx="5327993" cy="3198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istrator\Desktop\VCG41141483269.jpg"/>
          <p:cNvPicPr>
            <a:picLocks noChangeAspect="1" noChangeArrowheads="1"/>
          </p:cNvPicPr>
          <p:nvPr/>
        </p:nvPicPr>
        <p:blipFill>
          <a:blip r:embed="rId1" cstate="print"/>
          <a:srcRect b="3907"/>
          <a:stretch>
            <a:fillRect/>
          </a:stretch>
        </p:blipFill>
        <p:spPr bwMode="auto">
          <a:xfrm>
            <a:off x="1236373" y="1545772"/>
            <a:ext cx="3629541" cy="5083629"/>
          </a:xfrm>
          <a:prstGeom prst="rect">
            <a:avLst/>
          </a:prstGeom>
          <a:noFill/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98170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1" name="TextBox 76"/>
          <p:cNvSpPr txBox="1"/>
          <p:nvPr/>
        </p:nvSpPr>
        <p:spPr>
          <a:xfrm>
            <a:off x="4268216" y="1001832"/>
            <a:ext cx="3142235" cy="6059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产后乳腺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1026" name="Picture 2" descr="C:\Users\Administrator\Desktop\VCG41126169232.jpg"/>
          <p:cNvPicPr>
            <a:picLocks noChangeAspect="1" noChangeArrowheads="1"/>
          </p:cNvPicPr>
          <p:nvPr/>
        </p:nvPicPr>
        <p:blipFill>
          <a:blip r:embed="rId4" cstate="print"/>
          <a:srcRect b="5349"/>
          <a:stretch>
            <a:fillRect/>
          </a:stretch>
        </p:blipFill>
        <p:spPr bwMode="auto">
          <a:xfrm>
            <a:off x="5003510" y="2024743"/>
            <a:ext cx="6983362" cy="463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" y="0"/>
            <a:ext cx="12190706" cy="68582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7162" y="-654622"/>
            <a:ext cx="6384251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2181123" y="997108"/>
            <a:ext cx="6895861" cy="387904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87234" y="1270110"/>
            <a:ext cx="1107996" cy="3333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谢谢观看</a:t>
            </a:r>
            <a:endParaRPr lang="zh-CN" altLang="en-US" sz="60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7359" r="39588" b="5070"/>
          <a:stretch>
            <a:fillRect/>
          </a:stretch>
        </p:blipFill>
        <p:spPr>
          <a:xfrm>
            <a:off x="3072363" y="839972"/>
            <a:ext cx="842158" cy="1102376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84179" y="3081186"/>
            <a:ext cx="593724" cy="1082268"/>
            <a:chOff x="5800725" y="4957912"/>
            <a:chExt cx="593725" cy="108226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5800725" y="4987667"/>
              <a:ext cx="593725" cy="1052513"/>
            </a:xfrm>
            <a:custGeom>
              <a:avLst/>
              <a:gdLst>
                <a:gd name="T0" fmla="*/ 150 w 155"/>
                <a:gd name="T1" fmla="*/ 83 h 278"/>
                <a:gd name="T2" fmla="*/ 150 w 155"/>
                <a:gd name="T3" fmla="*/ 71 h 278"/>
                <a:gd name="T4" fmla="*/ 147 w 155"/>
                <a:gd name="T5" fmla="*/ 60 h 278"/>
                <a:gd name="T6" fmla="*/ 145 w 155"/>
                <a:gd name="T7" fmla="*/ 48 h 278"/>
                <a:gd name="T8" fmla="*/ 147 w 155"/>
                <a:gd name="T9" fmla="*/ 43 h 278"/>
                <a:gd name="T10" fmla="*/ 142 w 155"/>
                <a:gd name="T11" fmla="*/ 32 h 278"/>
                <a:gd name="T12" fmla="*/ 132 w 155"/>
                <a:gd name="T13" fmla="*/ 24 h 278"/>
                <a:gd name="T14" fmla="*/ 124 w 155"/>
                <a:gd name="T15" fmla="*/ 19 h 278"/>
                <a:gd name="T16" fmla="*/ 117 w 155"/>
                <a:gd name="T17" fmla="*/ 14 h 278"/>
                <a:gd name="T18" fmla="*/ 112 w 155"/>
                <a:gd name="T19" fmla="*/ 14 h 278"/>
                <a:gd name="T20" fmla="*/ 103 w 155"/>
                <a:gd name="T21" fmla="*/ 8 h 278"/>
                <a:gd name="T22" fmla="*/ 89 w 155"/>
                <a:gd name="T23" fmla="*/ 3 h 278"/>
                <a:gd name="T24" fmla="*/ 86 w 155"/>
                <a:gd name="T25" fmla="*/ 5 h 278"/>
                <a:gd name="T26" fmla="*/ 75 w 155"/>
                <a:gd name="T27" fmla="*/ 5 h 278"/>
                <a:gd name="T28" fmla="*/ 46 w 155"/>
                <a:gd name="T29" fmla="*/ 4 h 278"/>
                <a:gd name="T30" fmla="*/ 40 w 155"/>
                <a:gd name="T31" fmla="*/ 7 h 278"/>
                <a:gd name="T32" fmla="*/ 33 w 155"/>
                <a:gd name="T33" fmla="*/ 19 h 278"/>
                <a:gd name="T34" fmla="*/ 24 w 155"/>
                <a:gd name="T35" fmla="*/ 27 h 278"/>
                <a:gd name="T36" fmla="*/ 10 w 155"/>
                <a:gd name="T37" fmla="*/ 41 h 278"/>
                <a:gd name="T38" fmla="*/ 9 w 155"/>
                <a:gd name="T39" fmla="*/ 52 h 278"/>
                <a:gd name="T40" fmla="*/ 0 w 155"/>
                <a:gd name="T41" fmla="*/ 59 h 278"/>
                <a:gd name="T42" fmla="*/ 1 w 155"/>
                <a:gd name="T43" fmla="*/ 71 h 278"/>
                <a:gd name="T44" fmla="*/ 2 w 155"/>
                <a:gd name="T45" fmla="*/ 78 h 278"/>
                <a:gd name="T46" fmla="*/ 2 w 155"/>
                <a:gd name="T47" fmla="*/ 95 h 278"/>
                <a:gd name="T48" fmla="*/ 4 w 155"/>
                <a:gd name="T49" fmla="*/ 101 h 278"/>
                <a:gd name="T50" fmla="*/ 2 w 155"/>
                <a:gd name="T51" fmla="*/ 107 h 278"/>
                <a:gd name="T52" fmla="*/ 1 w 155"/>
                <a:gd name="T53" fmla="*/ 126 h 278"/>
                <a:gd name="T54" fmla="*/ 3 w 155"/>
                <a:gd name="T55" fmla="*/ 139 h 278"/>
                <a:gd name="T56" fmla="*/ 3 w 155"/>
                <a:gd name="T57" fmla="*/ 150 h 278"/>
                <a:gd name="T58" fmla="*/ 2 w 155"/>
                <a:gd name="T59" fmla="*/ 159 h 278"/>
                <a:gd name="T60" fmla="*/ 8 w 155"/>
                <a:gd name="T61" fmla="*/ 172 h 278"/>
                <a:gd name="T62" fmla="*/ 17 w 155"/>
                <a:gd name="T63" fmla="*/ 181 h 278"/>
                <a:gd name="T64" fmla="*/ 15 w 155"/>
                <a:gd name="T65" fmla="*/ 189 h 278"/>
                <a:gd name="T66" fmla="*/ 15 w 155"/>
                <a:gd name="T67" fmla="*/ 203 h 278"/>
                <a:gd name="T68" fmla="*/ 18 w 155"/>
                <a:gd name="T69" fmla="*/ 219 h 278"/>
                <a:gd name="T70" fmla="*/ 25 w 155"/>
                <a:gd name="T71" fmla="*/ 236 h 278"/>
                <a:gd name="T72" fmla="*/ 30 w 155"/>
                <a:gd name="T73" fmla="*/ 249 h 278"/>
                <a:gd name="T74" fmla="*/ 34 w 155"/>
                <a:gd name="T75" fmla="*/ 256 h 278"/>
                <a:gd name="T76" fmla="*/ 46 w 155"/>
                <a:gd name="T77" fmla="*/ 263 h 278"/>
                <a:gd name="T78" fmla="*/ 47 w 155"/>
                <a:gd name="T79" fmla="*/ 272 h 278"/>
                <a:gd name="T80" fmla="*/ 60 w 155"/>
                <a:gd name="T81" fmla="*/ 275 h 278"/>
                <a:gd name="T82" fmla="*/ 70 w 155"/>
                <a:gd name="T83" fmla="*/ 271 h 278"/>
                <a:gd name="T84" fmla="*/ 78 w 155"/>
                <a:gd name="T85" fmla="*/ 257 h 278"/>
                <a:gd name="T86" fmla="*/ 88 w 155"/>
                <a:gd name="T87" fmla="*/ 256 h 278"/>
                <a:gd name="T88" fmla="*/ 102 w 155"/>
                <a:gd name="T89" fmla="*/ 245 h 278"/>
                <a:gd name="T90" fmla="*/ 111 w 155"/>
                <a:gd name="T91" fmla="*/ 234 h 278"/>
                <a:gd name="T92" fmla="*/ 116 w 155"/>
                <a:gd name="T93" fmla="*/ 217 h 278"/>
                <a:gd name="T94" fmla="*/ 123 w 155"/>
                <a:gd name="T95" fmla="*/ 201 h 278"/>
                <a:gd name="T96" fmla="*/ 124 w 155"/>
                <a:gd name="T97" fmla="*/ 193 h 278"/>
                <a:gd name="T98" fmla="*/ 132 w 155"/>
                <a:gd name="T99" fmla="*/ 189 h 278"/>
                <a:gd name="T100" fmla="*/ 141 w 155"/>
                <a:gd name="T101" fmla="*/ 181 h 278"/>
                <a:gd name="T102" fmla="*/ 147 w 155"/>
                <a:gd name="T103" fmla="*/ 171 h 278"/>
                <a:gd name="T104" fmla="*/ 152 w 155"/>
                <a:gd name="T105" fmla="*/ 164 h 278"/>
                <a:gd name="T106" fmla="*/ 153 w 155"/>
                <a:gd name="T107" fmla="*/ 144 h 278"/>
                <a:gd name="T108" fmla="*/ 147 w 155"/>
                <a:gd name="T109" fmla="*/ 118 h 278"/>
                <a:gd name="T110" fmla="*/ 153 w 155"/>
                <a:gd name="T111" fmla="*/ 103 h 278"/>
                <a:gd name="T112" fmla="*/ 59 w 155"/>
                <a:gd name="T113" fmla="*/ 5 h 278"/>
                <a:gd name="T114" fmla="*/ 13 w 155"/>
                <a:gd name="T115" fmla="*/ 4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" h="278">
                  <a:moveTo>
                    <a:pt x="153" y="92"/>
                  </a:moveTo>
                  <a:cubicBezTo>
                    <a:pt x="154" y="89"/>
                    <a:pt x="155" y="87"/>
                    <a:pt x="153" y="86"/>
                  </a:cubicBezTo>
                  <a:cubicBezTo>
                    <a:pt x="153" y="87"/>
                    <a:pt x="153" y="87"/>
                    <a:pt x="152" y="87"/>
                  </a:cubicBezTo>
                  <a:cubicBezTo>
                    <a:pt x="151" y="87"/>
                    <a:pt x="150" y="86"/>
                    <a:pt x="149" y="85"/>
                  </a:cubicBezTo>
                  <a:cubicBezTo>
                    <a:pt x="149" y="84"/>
                    <a:pt x="149" y="83"/>
                    <a:pt x="150" y="83"/>
                  </a:cubicBezTo>
                  <a:cubicBezTo>
                    <a:pt x="151" y="83"/>
                    <a:pt x="151" y="84"/>
                    <a:pt x="152" y="84"/>
                  </a:cubicBezTo>
                  <a:cubicBezTo>
                    <a:pt x="153" y="83"/>
                    <a:pt x="151" y="78"/>
                    <a:pt x="153" y="76"/>
                  </a:cubicBezTo>
                  <a:cubicBezTo>
                    <a:pt x="153" y="76"/>
                    <a:pt x="153" y="75"/>
                    <a:pt x="153" y="74"/>
                  </a:cubicBezTo>
                  <a:cubicBezTo>
                    <a:pt x="152" y="74"/>
                    <a:pt x="152" y="74"/>
                    <a:pt x="151" y="74"/>
                  </a:cubicBezTo>
                  <a:cubicBezTo>
                    <a:pt x="152" y="73"/>
                    <a:pt x="150" y="73"/>
                    <a:pt x="150" y="71"/>
                  </a:cubicBezTo>
                  <a:cubicBezTo>
                    <a:pt x="152" y="70"/>
                    <a:pt x="155" y="67"/>
                    <a:pt x="154" y="64"/>
                  </a:cubicBezTo>
                  <a:cubicBezTo>
                    <a:pt x="152" y="64"/>
                    <a:pt x="151" y="65"/>
                    <a:pt x="149" y="66"/>
                  </a:cubicBezTo>
                  <a:cubicBezTo>
                    <a:pt x="149" y="65"/>
                    <a:pt x="150" y="64"/>
                    <a:pt x="150" y="64"/>
                  </a:cubicBezTo>
                  <a:cubicBezTo>
                    <a:pt x="149" y="63"/>
                    <a:pt x="147" y="63"/>
                    <a:pt x="147" y="61"/>
                  </a:cubicBezTo>
                  <a:cubicBezTo>
                    <a:pt x="147" y="61"/>
                    <a:pt x="147" y="60"/>
                    <a:pt x="147" y="60"/>
                  </a:cubicBezTo>
                  <a:cubicBezTo>
                    <a:pt x="147" y="59"/>
                    <a:pt x="149" y="58"/>
                    <a:pt x="146" y="56"/>
                  </a:cubicBezTo>
                  <a:cubicBezTo>
                    <a:pt x="147" y="56"/>
                    <a:pt x="147" y="55"/>
                    <a:pt x="148" y="56"/>
                  </a:cubicBezTo>
                  <a:cubicBezTo>
                    <a:pt x="147" y="54"/>
                    <a:pt x="150" y="53"/>
                    <a:pt x="148" y="53"/>
                  </a:cubicBezTo>
                  <a:cubicBezTo>
                    <a:pt x="148" y="52"/>
                    <a:pt x="149" y="52"/>
                    <a:pt x="148" y="51"/>
                  </a:cubicBezTo>
                  <a:cubicBezTo>
                    <a:pt x="147" y="51"/>
                    <a:pt x="146" y="49"/>
                    <a:pt x="145" y="48"/>
                  </a:cubicBezTo>
                  <a:cubicBezTo>
                    <a:pt x="146" y="48"/>
                    <a:pt x="145" y="46"/>
                    <a:pt x="145" y="45"/>
                  </a:cubicBezTo>
                  <a:cubicBezTo>
                    <a:pt x="146" y="45"/>
                    <a:pt x="147" y="45"/>
                    <a:pt x="147" y="44"/>
                  </a:cubicBezTo>
                  <a:cubicBezTo>
                    <a:pt x="146" y="43"/>
                    <a:pt x="146" y="44"/>
                    <a:pt x="146" y="44"/>
                  </a:cubicBezTo>
                  <a:cubicBezTo>
                    <a:pt x="146" y="43"/>
                    <a:pt x="146" y="43"/>
                    <a:pt x="146" y="43"/>
                  </a:cubicBezTo>
                  <a:cubicBezTo>
                    <a:pt x="146" y="43"/>
                    <a:pt x="147" y="43"/>
                    <a:pt x="147" y="43"/>
                  </a:cubicBezTo>
                  <a:cubicBezTo>
                    <a:pt x="146" y="43"/>
                    <a:pt x="147" y="42"/>
                    <a:pt x="147" y="41"/>
                  </a:cubicBezTo>
                  <a:cubicBezTo>
                    <a:pt x="146" y="41"/>
                    <a:pt x="145" y="42"/>
                    <a:pt x="145" y="41"/>
                  </a:cubicBezTo>
                  <a:cubicBezTo>
                    <a:pt x="145" y="39"/>
                    <a:pt x="146" y="37"/>
                    <a:pt x="145" y="35"/>
                  </a:cubicBezTo>
                  <a:cubicBezTo>
                    <a:pt x="144" y="35"/>
                    <a:pt x="143" y="37"/>
                    <a:pt x="143" y="36"/>
                  </a:cubicBezTo>
                  <a:cubicBezTo>
                    <a:pt x="143" y="35"/>
                    <a:pt x="142" y="33"/>
                    <a:pt x="142" y="32"/>
                  </a:cubicBezTo>
                  <a:cubicBezTo>
                    <a:pt x="141" y="35"/>
                    <a:pt x="137" y="30"/>
                    <a:pt x="139" y="29"/>
                  </a:cubicBezTo>
                  <a:cubicBezTo>
                    <a:pt x="137" y="27"/>
                    <a:pt x="136" y="25"/>
                    <a:pt x="136" y="24"/>
                  </a:cubicBezTo>
                  <a:cubicBezTo>
                    <a:pt x="136" y="24"/>
                    <a:pt x="136" y="24"/>
                    <a:pt x="135" y="24"/>
                  </a:cubicBezTo>
                  <a:cubicBezTo>
                    <a:pt x="136" y="24"/>
                    <a:pt x="137" y="23"/>
                    <a:pt x="136" y="23"/>
                  </a:cubicBezTo>
                  <a:cubicBezTo>
                    <a:pt x="135" y="24"/>
                    <a:pt x="133" y="23"/>
                    <a:pt x="132" y="24"/>
                  </a:cubicBezTo>
                  <a:cubicBezTo>
                    <a:pt x="132" y="24"/>
                    <a:pt x="133" y="24"/>
                    <a:pt x="134" y="23"/>
                  </a:cubicBezTo>
                  <a:cubicBezTo>
                    <a:pt x="132" y="22"/>
                    <a:pt x="132" y="23"/>
                    <a:pt x="131" y="24"/>
                  </a:cubicBezTo>
                  <a:cubicBezTo>
                    <a:pt x="129" y="21"/>
                    <a:pt x="129" y="18"/>
                    <a:pt x="127" y="16"/>
                  </a:cubicBezTo>
                  <a:cubicBezTo>
                    <a:pt x="127" y="17"/>
                    <a:pt x="127" y="19"/>
                    <a:pt x="126" y="19"/>
                  </a:cubicBezTo>
                  <a:cubicBezTo>
                    <a:pt x="126" y="17"/>
                    <a:pt x="125" y="19"/>
                    <a:pt x="124" y="19"/>
                  </a:cubicBezTo>
                  <a:cubicBezTo>
                    <a:pt x="124" y="18"/>
                    <a:pt x="123" y="17"/>
                    <a:pt x="123" y="16"/>
                  </a:cubicBezTo>
                  <a:cubicBezTo>
                    <a:pt x="123" y="16"/>
                    <a:pt x="124" y="16"/>
                    <a:pt x="124" y="16"/>
                  </a:cubicBezTo>
                  <a:cubicBezTo>
                    <a:pt x="122" y="15"/>
                    <a:pt x="123" y="15"/>
                    <a:pt x="121" y="15"/>
                  </a:cubicBezTo>
                  <a:cubicBezTo>
                    <a:pt x="120" y="15"/>
                    <a:pt x="120" y="14"/>
                    <a:pt x="120" y="13"/>
                  </a:cubicBezTo>
                  <a:cubicBezTo>
                    <a:pt x="118" y="13"/>
                    <a:pt x="118" y="15"/>
                    <a:pt x="117" y="14"/>
                  </a:cubicBezTo>
                  <a:cubicBezTo>
                    <a:pt x="117" y="14"/>
                    <a:pt x="117" y="14"/>
                    <a:pt x="117" y="13"/>
                  </a:cubicBezTo>
                  <a:cubicBezTo>
                    <a:pt x="117" y="13"/>
                    <a:pt x="119" y="12"/>
                    <a:pt x="119" y="11"/>
                  </a:cubicBezTo>
                  <a:cubicBezTo>
                    <a:pt x="118" y="11"/>
                    <a:pt x="118" y="10"/>
                    <a:pt x="117" y="10"/>
                  </a:cubicBezTo>
                  <a:cubicBezTo>
                    <a:pt x="117" y="14"/>
                    <a:pt x="115" y="13"/>
                    <a:pt x="113" y="11"/>
                  </a:cubicBezTo>
                  <a:cubicBezTo>
                    <a:pt x="113" y="12"/>
                    <a:pt x="113" y="14"/>
                    <a:pt x="112" y="14"/>
                  </a:cubicBezTo>
                  <a:cubicBezTo>
                    <a:pt x="111" y="13"/>
                    <a:pt x="113" y="11"/>
                    <a:pt x="112" y="11"/>
                  </a:cubicBezTo>
                  <a:cubicBezTo>
                    <a:pt x="111" y="11"/>
                    <a:pt x="111" y="12"/>
                    <a:pt x="110" y="12"/>
                  </a:cubicBezTo>
                  <a:cubicBezTo>
                    <a:pt x="109" y="10"/>
                    <a:pt x="107" y="9"/>
                    <a:pt x="106" y="9"/>
                  </a:cubicBezTo>
                  <a:cubicBezTo>
                    <a:pt x="106" y="8"/>
                    <a:pt x="107" y="8"/>
                    <a:pt x="106" y="7"/>
                  </a:cubicBezTo>
                  <a:cubicBezTo>
                    <a:pt x="105" y="6"/>
                    <a:pt x="104" y="8"/>
                    <a:pt x="103" y="8"/>
                  </a:cubicBezTo>
                  <a:cubicBezTo>
                    <a:pt x="101" y="7"/>
                    <a:pt x="101" y="6"/>
                    <a:pt x="98" y="5"/>
                  </a:cubicBezTo>
                  <a:cubicBezTo>
                    <a:pt x="98" y="6"/>
                    <a:pt x="95" y="6"/>
                    <a:pt x="95" y="6"/>
                  </a:cubicBezTo>
                  <a:cubicBezTo>
                    <a:pt x="95" y="6"/>
                    <a:pt x="95" y="5"/>
                    <a:pt x="96" y="5"/>
                  </a:cubicBezTo>
                  <a:cubicBezTo>
                    <a:pt x="93" y="6"/>
                    <a:pt x="92" y="5"/>
                    <a:pt x="89" y="6"/>
                  </a:cubicBezTo>
                  <a:cubicBezTo>
                    <a:pt x="89" y="5"/>
                    <a:pt x="89" y="4"/>
                    <a:pt x="89" y="3"/>
                  </a:cubicBezTo>
                  <a:cubicBezTo>
                    <a:pt x="89" y="2"/>
                    <a:pt x="88" y="4"/>
                    <a:pt x="87" y="4"/>
                  </a:cubicBezTo>
                  <a:cubicBezTo>
                    <a:pt x="87" y="2"/>
                    <a:pt x="88" y="2"/>
                    <a:pt x="87" y="1"/>
                  </a:cubicBezTo>
                  <a:cubicBezTo>
                    <a:pt x="86" y="1"/>
                    <a:pt x="86" y="3"/>
                    <a:pt x="86" y="4"/>
                  </a:cubicBezTo>
                  <a:cubicBezTo>
                    <a:pt x="86" y="4"/>
                    <a:pt x="87" y="4"/>
                    <a:pt x="87" y="4"/>
                  </a:cubicBezTo>
                  <a:cubicBezTo>
                    <a:pt x="87" y="5"/>
                    <a:pt x="86" y="5"/>
                    <a:pt x="86" y="5"/>
                  </a:cubicBezTo>
                  <a:cubicBezTo>
                    <a:pt x="85" y="5"/>
                    <a:pt x="84" y="5"/>
                    <a:pt x="84" y="4"/>
                  </a:cubicBezTo>
                  <a:cubicBezTo>
                    <a:pt x="84" y="5"/>
                    <a:pt x="83" y="5"/>
                    <a:pt x="82" y="5"/>
                  </a:cubicBezTo>
                  <a:cubicBezTo>
                    <a:pt x="81" y="5"/>
                    <a:pt x="80" y="4"/>
                    <a:pt x="79" y="4"/>
                  </a:cubicBezTo>
                  <a:cubicBezTo>
                    <a:pt x="78" y="5"/>
                    <a:pt x="78" y="6"/>
                    <a:pt x="77" y="7"/>
                  </a:cubicBezTo>
                  <a:cubicBezTo>
                    <a:pt x="76" y="7"/>
                    <a:pt x="76" y="6"/>
                    <a:pt x="75" y="5"/>
                  </a:cubicBezTo>
                  <a:cubicBezTo>
                    <a:pt x="73" y="6"/>
                    <a:pt x="73" y="4"/>
                    <a:pt x="71" y="4"/>
                  </a:cubicBezTo>
                  <a:cubicBezTo>
                    <a:pt x="67" y="4"/>
                    <a:pt x="63" y="8"/>
                    <a:pt x="63" y="3"/>
                  </a:cubicBezTo>
                  <a:cubicBezTo>
                    <a:pt x="61" y="3"/>
                    <a:pt x="60" y="0"/>
                    <a:pt x="58" y="1"/>
                  </a:cubicBezTo>
                  <a:cubicBezTo>
                    <a:pt x="59" y="2"/>
                    <a:pt x="58" y="4"/>
                    <a:pt x="57" y="4"/>
                  </a:cubicBezTo>
                  <a:cubicBezTo>
                    <a:pt x="53" y="1"/>
                    <a:pt x="50" y="6"/>
                    <a:pt x="46" y="4"/>
                  </a:cubicBezTo>
                  <a:cubicBezTo>
                    <a:pt x="46" y="3"/>
                    <a:pt x="47" y="4"/>
                    <a:pt x="47" y="3"/>
                  </a:cubicBezTo>
                  <a:cubicBezTo>
                    <a:pt x="45" y="3"/>
                    <a:pt x="44" y="1"/>
                    <a:pt x="42" y="2"/>
                  </a:cubicBezTo>
                  <a:cubicBezTo>
                    <a:pt x="42" y="3"/>
                    <a:pt x="41" y="4"/>
                    <a:pt x="40" y="5"/>
                  </a:cubicBezTo>
                  <a:cubicBezTo>
                    <a:pt x="41" y="6"/>
                    <a:pt x="40" y="4"/>
                    <a:pt x="41" y="5"/>
                  </a:cubicBezTo>
                  <a:cubicBezTo>
                    <a:pt x="40" y="5"/>
                    <a:pt x="41" y="7"/>
                    <a:pt x="40" y="7"/>
                  </a:cubicBezTo>
                  <a:cubicBezTo>
                    <a:pt x="40" y="6"/>
                    <a:pt x="39" y="6"/>
                    <a:pt x="39" y="6"/>
                  </a:cubicBezTo>
                  <a:cubicBezTo>
                    <a:pt x="38" y="6"/>
                    <a:pt x="37" y="6"/>
                    <a:pt x="36" y="7"/>
                  </a:cubicBezTo>
                  <a:cubicBezTo>
                    <a:pt x="37" y="8"/>
                    <a:pt x="38" y="8"/>
                    <a:pt x="39" y="9"/>
                  </a:cubicBezTo>
                  <a:cubicBezTo>
                    <a:pt x="38" y="12"/>
                    <a:pt x="39" y="16"/>
                    <a:pt x="37" y="20"/>
                  </a:cubicBezTo>
                  <a:cubicBezTo>
                    <a:pt x="35" y="20"/>
                    <a:pt x="35" y="20"/>
                    <a:pt x="33" y="19"/>
                  </a:cubicBezTo>
                  <a:cubicBezTo>
                    <a:pt x="32" y="20"/>
                    <a:pt x="31" y="23"/>
                    <a:pt x="28" y="22"/>
                  </a:cubicBezTo>
                  <a:cubicBezTo>
                    <a:pt x="29" y="24"/>
                    <a:pt x="28" y="24"/>
                    <a:pt x="27" y="24"/>
                  </a:cubicBezTo>
                  <a:cubicBezTo>
                    <a:pt x="26" y="24"/>
                    <a:pt x="26" y="22"/>
                    <a:pt x="25" y="22"/>
                  </a:cubicBezTo>
                  <a:cubicBezTo>
                    <a:pt x="25" y="24"/>
                    <a:pt x="24" y="25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19" y="30"/>
                    <a:pt x="19" y="30"/>
                  </a:cubicBezTo>
                  <a:cubicBezTo>
                    <a:pt x="19" y="31"/>
                    <a:pt x="18" y="33"/>
                    <a:pt x="18" y="34"/>
                  </a:cubicBezTo>
                  <a:cubicBezTo>
                    <a:pt x="17" y="35"/>
                    <a:pt x="14" y="36"/>
                    <a:pt x="13" y="37"/>
                  </a:cubicBezTo>
                  <a:cubicBezTo>
                    <a:pt x="12" y="38"/>
                    <a:pt x="8" y="36"/>
                    <a:pt x="10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3"/>
                    <a:pt x="11" y="43"/>
                    <a:pt x="11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6"/>
                    <a:pt x="11" y="47"/>
                    <a:pt x="12" y="48"/>
                  </a:cubicBezTo>
                  <a:cubicBezTo>
                    <a:pt x="10" y="49"/>
                    <a:pt x="9" y="51"/>
                    <a:pt x="9" y="52"/>
                  </a:cubicBezTo>
                  <a:cubicBezTo>
                    <a:pt x="7" y="52"/>
                    <a:pt x="6" y="52"/>
                    <a:pt x="5" y="52"/>
                  </a:cubicBezTo>
                  <a:cubicBezTo>
                    <a:pt x="6" y="53"/>
                    <a:pt x="10" y="55"/>
                    <a:pt x="10" y="57"/>
                  </a:cubicBezTo>
                  <a:cubicBezTo>
                    <a:pt x="8" y="57"/>
                    <a:pt x="6" y="57"/>
                    <a:pt x="3" y="58"/>
                  </a:cubicBezTo>
                  <a:cubicBezTo>
                    <a:pt x="2" y="58"/>
                    <a:pt x="4" y="60"/>
                    <a:pt x="2" y="60"/>
                  </a:cubicBezTo>
                  <a:cubicBezTo>
                    <a:pt x="2" y="60"/>
                    <a:pt x="1" y="60"/>
                    <a:pt x="0" y="59"/>
                  </a:cubicBezTo>
                  <a:cubicBezTo>
                    <a:pt x="1" y="59"/>
                    <a:pt x="1" y="59"/>
                    <a:pt x="2" y="59"/>
                  </a:cubicBezTo>
                  <a:cubicBezTo>
                    <a:pt x="1" y="59"/>
                    <a:pt x="1" y="58"/>
                    <a:pt x="0" y="58"/>
                  </a:cubicBezTo>
                  <a:cubicBezTo>
                    <a:pt x="0" y="62"/>
                    <a:pt x="3" y="65"/>
                    <a:pt x="2" y="70"/>
                  </a:cubicBezTo>
                  <a:cubicBezTo>
                    <a:pt x="2" y="70"/>
                    <a:pt x="3" y="70"/>
                    <a:pt x="3" y="71"/>
                  </a:cubicBezTo>
                  <a:cubicBezTo>
                    <a:pt x="2" y="71"/>
                    <a:pt x="1" y="71"/>
                    <a:pt x="1" y="71"/>
                  </a:cubicBezTo>
                  <a:cubicBezTo>
                    <a:pt x="2" y="71"/>
                    <a:pt x="1" y="72"/>
                    <a:pt x="1" y="73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2" y="74"/>
                    <a:pt x="1" y="74"/>
                    <a:pt x="1" y="75"/>
                  </a:cubicBezTo>
                  <a:cubicBezTo>
                    <a:pt x="1" y="76"/>
                    <a:pt x="3" y="76"/>
                    <a:pt x="2" y="77"/>
                  </a:cubicBezTo>
                  <a:cubicBezTo>
                    <a:pt x="2" y="77"/>
                    <a:pt x="3" y="78"/>
                    <a:pt x="2" y="78"/>
                  </a:cubicBezTo>
                  <a:cubicBezTo>
                    <a:pt x="1" y="77"/>
                    <a:pt x="3" y="77"/>
                    <a:pt x="1" y="77"/>
                  </a:cubicBezTo>
                  <a:cubicBezTo>
                    <a:pt x="0" y="77"/>
                    <a:pt x="1" y="79"/>
                    <a:pt x="2" y="79"/>
                  </a:cubicBezTo>
                  <a:cubicBezTo>
                    <a:pt x="1" y="80"/>
                    <a:pt x="0" y="79"/>
                    <a:pt x="0" y="80"/>
                  </a:cubicBezTo>
                  <a:cubicBezTo>
                    <a:pt x="1" y="84"/>
                    <a:pt x="3" y="89"/>
                    <a:pt x="0" y="93"/>
                  </a:cubicBezTo>
                  <a:cubicBezTo>
                    <a:pt x="1" y="93"/>
                    <a:pt x="2" y="93"/>
                    <a:pt x="2" y="95"/>
                  </a:cubicBezTo>
                  <a:cubicBezTo>
                    <a:pt x="1" y="96"/>
                    <a:pt x="0" y="95"/>
                    <a:pt x="0" y="96"/>
                  </a:cubicBezTo>
                  <a:cubicBezTo>
                    <a:pt x="2" y="96"/>
                    <a:pt x="0" y="97"/>
                    <a:pt x="1" y="97"/>
                  </a:cubicBezTo>
                  <a:cubicBezTo>
                    <a:pt x="2" y="97"/>
                    <a:pt x="2" y="97"/>
                    <a:pt x="3" y="97"/>
                  </a:cubicBezTo>
                  <a:cubicBezTo>
                    <a:pt x="2" y="99"/>
                    <a:pt x="3" y="99"/>
                    <a:pt x="4" y="100"/>
                  </a:cubicBezTo>
                  <a:cubicBezTo>
                    <a:pt x="4" y="100"/>
                    <a:pt x="4" y="100"/>
                    <a:pt x="4" y="101"/>
                  </a:cubicBezTo>
                  <a:cubicBezTo>
                    <a:pt x="3" y="101"/>
                    <a:pt x="2" y="102"/>
                    <a:pt x="2" y="102"/>
                  </a:cubicBezTo>
                  <a:cubicBezTo>
                    <a:pt x="2" y="103"/>
                    <a:pt x="3" y="103"/>
                    <a:pt x="4" y="104"/>
                  </a:cubicBezTo>
                  <a:cubicBezTo>
                    <a:pt x="5" y="105"/>
                    <a:pt x="2" y="104"/>
                    <a:pt x="3" y="106"/>
                  </a:cubicBezTo>
                  <a:cubicBezTo>
                    <a:pt x="3" y="106"/>
                    <a:pt x="4" y="105"/>
                    <a:pt x="4" y="106"/>
                  </a:cubicBezTo>
                  <a:cubicBezTo>
                    <a:pt x="3" y="106"/>
                    <a:pt x="3" y="107"/>
                    <a:pt x="2" y="107"/>
                  </a:cubicBezTo>
                  <a:cubicBezTo>
                    <a:pt x="3" y="112"/>
                    <a:pt x="1" y="117"/>
                    <a:pt x="0" y="120"/>
                  </a:cubicBezTo>
                  <a:cubicBezTo>
                    <a:pt x="1" y="121"/>
                    <a:pt x="2" y="120"/>
                    <a:pt x="3" y="121"/>
                  </a:cubicBezTo>
                  <a:cubicBezTo>
                    <a:pt x="3" y="123"/>
                    <a:pt x="2" y="122"/>
                    <a:pt x="2" y="123"/>
                  </a:cubicBezTo>
                  <a:cubicBezTo>
                    <a:pt x="0" y="123"/>
                    <a:pt x="2" y="122"/>
                    <a:pt x="0" y="122"/>
                  </a:cubicBezTo>
                  <a:cubicBezTo>
                    <a:pt x="0" y="123"/>
                    <a:pt x="2" y="124"/>
                    <a:pt x="1" y="126"/>
                  </a:cubicBezTo>
                  <a:cubicBezTo>
                    <a:pt x="2" y="126"/>
                    <a:pt x="2" y="125"/>
                    <a:pt x="3" y="125"/>
                  </a:cubicBezTo>
                  <a:cubicBezTo>
                    <a:pt x="3" y="126"/>
                    <a:pt x="3" y="128"/>
                    <a:pt x="2" y="129"/>
                  </a:cubicBezTo>
                  <a:cubicBezTo>
                    <a:pt x="3" y="130"/>
                    <a:pt x="1" y="132"/>
                    <a:pt x="3" y="135"/>
                  </a:cubicBezTo>
                  <a:cubicBezTo>
                    <a:pt x="2" y="136"/>
                    <a:pt x="2" y="135"/>
                    <a:pt x="1" y="135"/>
                  </a:cubicBezTo>
                  <a:cubicBezTo>
                    <a:pt x="2" y="137"/>
                    <a:pt x="2" y="137"/>
                    <a:pt x="3" y="139"/>
                  </a:cubicBezTo>
                  <a:cubicBezTo>
                    <a:pt x="0" y="139"/>
                    <a:pt x="2" y="138"/>
                    <a:pt x="0" y="139"/>
                  </a:cubicBezTo>
                  <a:cubicBezTo>
                    <a:pt x="0" y="139"/>
                    <a:pt x="2" y="142"/>
                    <a:pt x="3" y="143"/>
                  </a:cubicBezTo>
                  <a:cubicBezTo>
                    <a:pt x="2" y="145"/>
                    <a:pt x="6" y="148"/>
                    <a:pt x="3" y="148"/>
                  </a:cubicBezTo>
                  <a:cubicBezTo>
                    <a:pt x="4" y="149"/>
                    <a:pt x="5" y="149"/>
                    <a:pt x="4" y="151"/>
                  </a:cubicBezTo>
                  <a:cubicBezTo>
                    <a:pt x="3" y="151"/>
                    <a:pt x="3" y="150"/>
                    <a:pt x="3" y="150"/>
                  </a:cubicBezTo>
                  <a:cubicBezTo>
                    <a:pt x="3" y="152"/>
                    <a:pt x="0" y="153"/>
                    <a:pt x="3" y="154"/>
                  </a:cubicBezTo>
                  <a:cubicBezTo>
                    <a:pt x="4" y="153"/>
                    <a:pt x="1" y="152"/>
                    <a:pt x="3" y="151"/>
                  </a:cubicBezTo>
                  <a:cubicBezTo>
                    <a:pt x="4" y="152"/>
                    <a:pt x="3" y="154"/>
                    <a:pt x="4" y="155"/>
                  </a:cubicBezTo>
                  <a:cubicBezTo>
                    <a:pt x="3" y="155"/>
                    <a:pt x="2" y="156"/>
                    <a:pt x="1" y="157"/>
                  </a:cubicBezTo>
                  <a:cubicBezTo>
                    <a:pt x="3" y="156"/>
                    <a:pt x="3" y="160"/>
                    <a:pt x="2" y="159"/>
                  </a:cubicBezTo>
                  <a:cubicBezTo>
                    <a:pt x="2" y="160"/>
                    <a:pt x="3" y="160"/>
                    <a:pt x="4" y="161"/>
                  </a:cubicBezTo>
                  <a:cubicBezTo>
                    <a:pt x="2" y="161"/>
                    <a:pt x="3" y="165"/>
                    <a:pt x="4" y="165"/>
                  </a:cubicBezTo>
                  <a:cubicBezTo>
                    <a:pt x="3" y="167"/>
                    <a:pt x="1" y="165"/>
                    <a:pt x="1" y="167"/>
                  </a:cubicBezTo>
                  <a:cubicBezTo>
                    <a:pt x="4" y="167"/>
                    <a:pt x="6" y="170"/>
                    <a:pt x="4" y="172"/>
                  </a:cubicBezTo>
                  <a:cubicBezTo>
                    <a:pt x="6" y="172"/>
                    <a:pt x="7" y="172"/>
                    <a:pt x="8" y="172"/>
                  </a:cubicBezTo>
                  <a:cubicBezTo>
                    <a:pt x="9" y="173"/>
                    <a:pt x="9" y="175"/>
                    <a:pt x="10" y="176"/>
                  </a:cubicBezTo>
                  <a:cubicBezTo>
                    <a:pt x="12" y="175"/>
                    <a:pt x="15" y="174"/>
                    <a:pt x="16" y="175"/>
                  </a:cubicBezTo>
                  <a:cubicBezTo>
                    <a:pt x="16" y="177"/>
                    <a:pt x="14" y="176"/>
                    <a:pt x="14" y="177"/>
                  </a:cubicBezTo>
                  <a:cubicBezTo>
                    <a:pt x="15" y="177"/>
                    <a:pt x="16" y="178"/>
                    <a:pt x="15" y="179"/>
                  </a:cubicBezTo>
                  <a:cubicBezTo>
                    <a:pt x="16" y="179"/>
                    <a:pt x="17" y="180"/>
                    <a:pt x="17" y="181"/>
                  </a:cubicBezTo>
                  <a:cubicBezTo>
                    <a:pt x="17" y="182"/>
                    <a:pt x="15" y="181"/>
                    <a:pt x="16" y="182"/>
                  </a:cubicBezTo>
                  <a:cubicBezTo>
                    <a:pt x="17" y="182"/>
                    <a:pt x="15" y="184"/>
                    <a:pt x="17" y="184"/>
                  </a:cubicBezTo>
                  <a:cubicBezTo>
                    <a:pt x="17" y="184"/>
                    <a:pt x="17" y="186"/>
                    <a:pt x="16" y="186"/>
                  </a:cubicBezTo>
                  <a:cubicBezTo>
                    <a:pt x="16" y="188"/>
                    <a:pt x="17" y="187"/>
                    <a:pt x="17" y="188"/>
                  </a:cubicBezTo>
                  <a:cubicBezTo>
                    <a:pt x="16" y="187"/>
                    <a:pt x="15" y="188"/>
                    <a:pt x="15" y="189"/>
                  </a:cubicBezTo>
                  <a:cubicBezTo>
                    <a:pt x="15" y="190"/>
                    <a:pt x="17" y="189"/>
                    <a:pt x="17" y="190"/>
                  </a:cubicBezTo>
                  <a:cubicBezTo>
                    <a:pt x="16" y="192"/>
                    <a:pt x="17" y="194"/>
                    <a:pt x="16" y="196"/>
                  </a:cubicBezTo>
                  <a:cubicBezTo>
                    <a:pt x="16" y="196"/>
                    <a:pt x="17" y="196"/>
                    <a:pt x="17" y="197"/>
                  </a:cubicBezTo>
                  <a:cubicBezTo>
                    <a:pt x="16" y="197"/>
                    <a:pt x="15" y="198"/>
                    <a:pt x="14" y="199"/>
                  </a:cubicBezTo>
                  <a:cubicBezTo>
                    <a:pt x="15" y="201"/>
                    <a:pt x="15" y="202"/>
                    <a:pt x="15" y="203"/>
                  </a:cubicBezTo>
                  <a:cubicBezTo>
                    <a:pt x="17" y="203"/>
                    <a:pt x="18" y="205"/>
                    <a:pt x="19" y="205"/>
                  </a:cubicBezTo>
                  <a:cubicBezTo>
                    <a:pt x="19" y="205"/>
                    <a:pt x="19" y="206"/>
                    <a:pt x="19" y="206"/>
                  </a:cubicBezTo>
                  <a:cubicBezTo>
                    <a:pt x="20" y="206"/>
                    <a:pt x="20" y="207"/>
                    <a:pt x="21" y="209"/>
                  </a:cubicBezTo>
                  <a:cubicBezTo>
                    <a:pt x="20" y="209"/>
                    <a:pt x="19" y="209"/>
                    <a:pt x="18" y="210"/>
                  </a:cubicBezTo>
                  <a:cubicBezTo>
                    <a:pt x="19" y="213"/>
                    <a:pt x="17" y="216"/>
                    <a:pt x="18" y="219"/>
                  </a:cubicBezTo>
                  <a:cubicBezTo>
                    <a:pt x="17" y="220"/>
                    <a:pt x="17" y="221"/>
                    <a:pt x="16" y="221"/>
                  </a:cubicBezTo>
                  <a:cubicBezTo>
                    <a:pt x="16" y="222"/>
                    <a:pt x="16" y="222"/>
                    <a:pt x="16" y="223"/>
                  </a:cubicBezTo>
                  <a:cubicBezTo>
                    <a:pt x="19" y="224"/>
                    <a:pt x="27" y="232"/>
                    <a:pt x="23" y="235"/>
                  </a:cubicBezTo>
                  <a:cubicBezTo>
                    <a:pt x="22" y="235"/>
                    <a:pt x="23" y="233"/>
                    <a:pt x="22" y="234"/>
                  </a:cubicBezTo>
                  <a:cubicBezTo>
                    <a:pt x="21" y="236"/>
                    <a:pt x="23" y="236"/>
                    <a:pt x="25" y="236"/>
                  </a:cubicBezTo>
                  <a:cubicBezTo>
                    <a:pt x="24" y="237"/>
                    <a:pt x="25" y="237"/>
                    <a:pt x="25" y="238"/>
                  </a:cubicBezTo>
                  <a:cubicBezTo>
                    <a:pt x="26" y="238"/>
                    <a:pt x="26" y="240"/>
                    <a:pt x="26" y="241"/>
                  </a:cubicBezTo>
                  <a:cubicBezTo>
                    <a:pt x="26" y="241"/>
                    <a:pt x="26" y="241"/>
                    <a:pt x="26" y="241"/>
                  </a:cubicBezTo>
                  <a:cubicBezTo>
                    <a:pt x="26" y="241"/>
                    <a:pt x="26" y="244"/>
                    <a:pt x="27" y="245"/>
                  </a:cubicBezTo>
                  <a:cubicBezTo>
                    <a:pt x="29" y="246"/>
                    <a:pt x="23" y="247"/>
                    <a:pt x="30" y="249"/>
                  </a:cubicBezTo>
                  <a:cubicBezTo>
                    <a:pt x="30" y="249"/>
                    <a:pt x="30" y="249"/>
                    <a:pt x="30" y="249"/>
                  </a:cubicBezTo>
                  <a:cubicBezTo>
                    <a:pt x="29" y="252"/>
                    <a:pt x="32" y="252"/>
                    <a:pt x="34" y="253"/>
                  </a:cubicBezTo>
                  <a:cubicBezTo>
                    <a:pt x="34" y="256"/>
                    <a:pt x="31" y="256"/>
                    <a:pt x="31" y="257"/>
                  </a:cubicBezTo>
                  <a:cubicBezTo>
                    <a:pt x="31" y="257"/>
                    <a:pt x="31" y="257"/>
                    <a:pt x="31" y="257"/>
                  </a:cubicBezTo>
                  <a:cubicBezTo>
                    <a:pt x="32" y="258"/>
                    <a:pt x="33" y="256"/>
                    <a:pt x="34" y="256"/>
                  </a:cubicBezTo>
                  <a:cubicBezTo>
                    <a:pt x="35" y="256"/>
                    <a:pt x="35" y="257"/>
                    <a:pt x="36" y="257"/>
                  </a:cubicBezTo>
                  <a:cubicBezTo>
                    <a:pt x="36" y="256"/>
                    <a:pt x="37" y="256"/>
                    <a:pt x="37" y="255"/>
                  </a:cubicBezTo>
                  <a:cubicBezTo>
                    <a:pt x="39" y="257"/>
                    <a:pt x="42" y="259"/>
                    <a:pt x="44" y="261"/>
                  </a:cubicBezTo>
                  <a:cubicBezTo>
                    <a:pt x="45" y="261"/>
                    <a:pt x="46" y="260"/>
                    <a:pt x="47" y="261"/>
                  </a:cubicBezTo>
                  <a:cubicBezTo>
                    <a:pt x="47" y="262"/>
                    <a:pt x="46" y="262"/>
                    <a:pt x="46" y="263"/>
                  </a:cubicBezTo>
                  <a:cubicBezTo>
                    <a:pt x="47" y="264"/>
                    <a:pt x="48" y="265"/>
                    <a:pt x="48" y="267"/>
                  </a:cubicBezTo>
                  <a:cubicBezTo>
                    <a:pt x="49" y="268"/>
                    <a:pt x="51" y="267"/>
                    <a:pt x="51" y="269"/>
                  </a:cubicBezTo>
                  <a:cubicBezTo>
                    <a:pt x="50" y="269"/>
                    <a:pt x="50" y="271"/>
                    <a:pt x="49" y="271"/>
                  </a:cubicBezTo>
                  <a:cubicBezTo>
                    <a:pt x="48" y="270"/>
                    <a:pt x="50" y="270"/>
                    <a:pt x="49" y="269"/>
                  </a:cubicBezTo>
                  <a:cubicBezTo>
                    <a:pt x="48" y="270"/>
                    <a:pt x="48" y="271"/>
                    <a:pt x="47" y="272"/>
                  </a:cubicBezTo>
                  <a:cubicBezTo>
                    <a:pt x="51" y="272"/>
                    <a:pt x="54" y="271"/>
                    <a:pt x="56" y="273"/>
                  </a:cubicBezTo>
                  <a:cubicBezTo>
                    <a:pt x="56" y="274"/>
                    <a:pt x="56" y="274"/>
                    <a:pt x="56" y="275"/>
                  </a:cubicBezTo>
                  <a:cubicBezTo>
                    <a:pt x="57" y="275"/>
                    <a:pt x="57" y="274"/>
                    <a:pt x="58" y="275"/>
                  </a:cubicBezTo>
                  <a:cubicBezTo>
                    <a:pt x="57" y="275"/>
                    <a:pt x="57" y="275"/>
                    <a:pt x="57" y="276"/>
                  </a:cubicBezTo>
                  <a:cubicBezTo>
                    <a:pt x="59" y="277"/>
                    <a:pt x="59" y="275"/>
                    <a:pt x="60" y="275"/>
                  </a:cubicBezTo>
                  <a:cubicBezTo>
                    <a:pt x="61" y="278"/>
                    <a:pt x="64" y="275"/>
                    <a:pt x="66" y="277"/>
                  </a:cubicBezTo>
                  <a:cubicBezTo>
                    <a:pt x="67" y="276"/>
                    <a:pt x="65" y="276"/>
                    <a:pt x="66" y="275"/>
                  </a:cubicBezTo>
                  <a:cubicBezTo>
                    <a:pt x="67" y="275"/>
                    <a:pt x="67" y="276"/>
                    <a:pt x="68" y="276"/>
                  </a:cubicBezTo>
                  <a:cubicBezTo>
                    <a:pt x="69" y="275"/>
                    <a:pt x="70" y="272"/>
                    <a:pt x="72" y="273"/>
                  </a:cubicBezTo>
                  <a:cubicBezTo>
                    <a:pt x="73" y="272"/>
                    <a:pt x="72" y="271"/>
                    <a:pt x="70" y="271"/>
                  </a:cubicBezTo>
                  <a:cubicBezTo>
                    <a:pt x="70" y="271"/>
                    <a:pt x="70" y="272"/>
                    <a:pt x="69" y="271"/>
                  </a:cubicBezTo>
                  <a:cubicBezTo>
                    <a:pt x="70" y="271"/>
                    <a:pt x="70" y="270"/>
                    <a:pt x="70" y="268"/>
                  </a:cubicBezTo>
                  <a:cubicBezTo>
                    <a:pt x="70" y="268"/>
                    <a:pt x="71" y="268"/>
                    <a:pt x="71" y="267"/>
                  </a:cubicBezTo>
                  <a:cubicBezTo>
                    <a:pt x="70" y="266"/>
                    <a:pt x="71" y="266"/>
                    <a:pt x="71" y="264"/>
                  </a:cubicBezTo>
                  <a:cubicBezTo>
                    <a:pt x="75" y="264"/>
                    <a:pt x="76" y="259"/>
                    <a:pt x="78" y="257"/>
                  </a:cubicBezTo>
                  <a:cubicBezTo>
                    <a:pt x="80" y="257"/>
                    <a:pt x="81" y="257"/>
                    <a:pt x="82" y="256"/>
                  </a:cubicBezTo>
                  <a:cubicBezTo>
                    <a:pt x="81" y="257"/>
                    <a:pt x="82" y="255"/>
                    <a:pt x="82" y="255"/>
                  </a:cubicBezTo>
                  <a:cubicBezTo>
                    <a:pt x="82" y="256"/>
                    <a:pt x="84" y="257"/>
                    <a:pt x="86" y="257"/>
                  </a:cubicBezTo>
                  <a:cubicBezTo>
                    <a:pt x="87" y="256"/>
                    <a:pt x="85" y="254"/>
                    <a:pt x="86" y="254"/>
                  </a:cubicBezTo>
                  <a:cubicBezTo>
                    <a:pt x="88" y="254"/>
                    <a:pt x="87" y="256"/>
                    <a:pt x="88" y="256"/>
                  </a:cubicBezTo>
                  <a:cubicBezTo>
                    <a:pt x="93" y="256"/>
                    <a:pt x="97" y="254"/>
                    <a:pt x="96" y="250"/>
                  </a:cubicBezTo>
                  <a:cubicBezTo>
                    <a:pt x="96" y="249"/>
                    <a:pt x="96" y="251"/>
                    <a:pt x="95" y="251"/>
                  </a:cubicBezTo>
                  <a:cubicBezTo>
                    <a:pt x="94" y="250"/>
                    <a:pt x="95" y="249"/>
                    <a:pt x="94" y="248"/>
                  </a:cubicBezTo>
                  <a:cubicBezTo>
                    <a:pt x="96" y="247"/>
                    <a:pt x="98" y="247"/>
                    <a:pt x="100" y="246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3" y="246"/>
                    <a:pt x="105" y="246"/>
                    <a:pt x="107" y="247"/>
                  </a:cubicBezTo>
                  <a:cubicBezTo>
                    <a:pt x="108" y="246"/>
                    <a:pt x="108" y="245"/>
                    <a:pt x="108" y="245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10" y="242"/>
                    <a:pt x="113" y="240"/>
                    <a:pt x="112" y="239"/>
                  </a:cubicBezTo>
                  <a:cubicBezTo>
                    <a:pt x="112" y="238"/>
                    <a:pt x="111" y="234"/>
                    <a:pt x="111" y="234"/>
                  </a:cubicBezTo>
                  <a:cubicBezTo>
                    <a:pt x="111" y="234"/>
                    <a:pt x="112" y="232"/>
                    <a:pt x="113" y="231"/>
                  </a:cubicBezTo>
                  <a:cubicBezTo>
                    <a:pt x="114" y="230"/>
                    <a:pt x="115" y="229"/>
                    <a:pt x="115" y="228"/>
                  </a:cubicBezTo>
                  <a:cubicBezTo>
                    <a:pt x="115" y="226"/>
                    <a:pt x="115" y="225"/>
                    <a:pt x="115" y="224"/>
                  </a:cubicBezTo>
                  <a:cubicBezTo>
                    <a:pt x="115" y="223"/>
                    <a:pt x="115" y="222"/>
                    <a:pt x="115" y="222"/>
                  </a:cubicBezTo>
                  <a:cubicBezTo>
                    <a:pt x="115" y="221"/>
                    <a:pt x="115" y="219"/>
                    <a:pt x="116" y="217"/>
                  </a:cubicBezTo>
                  <a:cubicBezTo>
                    <a:pt x="117" y="216"/>
                    <a:pt x="118" y="213"/>
                    <a:pt x="118" y="212"/>
                  </a:cubicBezTo>
                  <a:cubicBezTo>
                    <a:pt x="119" y="211"/>
                    <a:pt x="120" y="209"/>
                    <a:pt x="119" y="208"/>
                  </a:cubicBezTo>
                  <a:cubicBezTo>
                    <a:pt x="119" y="207"/>
                    <a:pt x="118" y="207"/>
                    <a:pt x="117" y="206"/>
                  </a:cubicBezTo>
                  <a:cubicBezTo>
                    <a:pt x="117" y="205"/>
                    <a:pt x="117" y="204"/>
                    <a:pt x="117" y="204"/>
                  </a:cubicBezTo>
                  <a:cubicBezTo>
                    <a:pt x="119" y="203"/>
                    <a:pt x="120" y="201"/>
                    <a:pt x="123" y="201"/>
                  </a:cubicBezTo>
                  <a:cubicBezTo>
                    <a:pt x="123" y="199"/>
                    <a:pt x="122" y="197"/>
                    <a:pt x="121" y="197"/>
                  </a:cubicBezTo>
                  <a:cubicBezTo>
                    <a:pt x="123" y="196"/>
                    <a:pt x="120" y="193"/>
                    <a:pt x="122" y="191"/>
                  </a:cubicBezTo>
                  <a:cubicBezTo>
                    <a:pt x="123" y="191"/>
                    <a:pt x="123" y="191"/>
                    <a:pt x="123" y="191"/>
                  </a:cubicBezTo>
                  <a:cubicBezTo>
                    <a:pt x="123" y="192"/>
                    <a:pt x="123" y="192"/>
                    <a:pt x="123" y="193"/>
                  </a:cubicBezTo>
                  <a:cubicBezTo>
                    <a:pt x="123" y="193"/>
                    <a:pt x="124" y="193"/>
                    <a:pt x="124" y="193"/>
                  </a:cubicBezTo>
                  <a:cubicBezTo>
                    <a:pt x="124" y="193"/>
                    <a:pt x="124" y="192"/>
                    <a:pt x="124" y="192"/>
                  </a:cubicBezTo>
                  <a:cubicBezTo>
                    <a:pt x="125" y="192"/>
                    <a:pt x="125" y="192"/>
                    <a:pt x="126" y="192"/>
                  </a:cubicBezTo>
                  <a:cubicBezTo>
                    <a:pt x="126" y="192"/>
                    <a:pt x="126" y="191"/>
                    <a:pt x="127" y="191"/>
                  </a:cubicBezTo>
                  <a:cubicBezTo>
                    <a:pt x="128" y="193"/>
                    <a:pt x="132" y="191"/>
                    <a:pt x="133" y="190"/>
                  </a:cubicBezTo>
                  <a:cubicBezTo>
                    <a:pt x="132" y="190"/>
                    <a:pt x="132" y="190"/>
                    <a:pt x="132" y="189"/>
                  </a:cubicBezTo>
                  <a:cubicBezTo>
                    <a:pt x="134" y="189"/>
                    <a:pt x="134" y="189"/>
                    <a:pt x="135" y="188"/>
                  </a:cubicBezTo>
                  <a:cubicBezTo>
                    <a:pt x="134" y="187"/>
                    <a:pt x="132" y="187"/>
                    <a:pt x="133" y="185"/>
                  </a:cubicBezTo>
                  <a:cubicBezTo>
                    <a:pt x="135" y="185"/>
                    <a:pt x="137" y="185"/>
                    <a:pt x="138" y="183"/>
                  </a:cubicBezTo>
                  <a:cubicBezTo>
                    <a:pt x="138" y="184"/>
                    <a:pt x="139" y="184"/>
                    <a:pt x="140" y="184"/>
                  </a:cubicBezTo>
                  <a:cubicBezTo>
                    <a:pt x="139" y="182"/>
                    <a:pt x="141" y="182"/>
                    <a:pt x="141" y="181"/>
                  </a:cubicBezTo>
                  <a:cubicBezTo>
                    <a:pt x="142" y="181"/>
                    <a:pt x="143" y="181"/>
                    <a:pt x="144" y="182"/>
                  </a:cubicBezTo>
                  <a:cubicBezTo>
                    <a:pt x="145" y="180"/>
                    <a:pt x="147" y="181"/>
                    <a:pt x="148" y="179"/>
                  </a:cubicBezTo>
                  <a:cubicBezTo>
                    <a:pt x="146" y="179"/>
                    <a:pt x="150" y="178"/>
                    <a:pt x="149" y="177"/>
                  </a:cubicBezTo>
                  <a:cubicBezTo>
                    <a:pt x="146" y="178"/>
                    <a:pt x="145" y="175"/>
                    <a:pt x="145" y="172"/>
                  </a:cubicBezTo>
                  <a:cubicBezTo>
                    <a:pt x="145" y="172"/>
                    <a:pt x="146" y="171"/>
                    <a:pt x="147" y="171"/>
                  </a:cubicBezTo>
                  <a:cubicBezTo>
                    <a:pt x="147" y="170"/>
                    <a:pt x="146" y="170"/>
                    <a:pt x="146" y="169"/>
                  </a:cubicBezTo>
                  <a:cubicBezTo>
                    <a:pt x="148" y="168"/>
                    <a:pt x="150" y="168"/>
                    <a:pt x="149" y="166"/>
                  </a:cubicBezTo>
                  <a:cubicBezTo>
                    <a:pt x="148" y="166"/>
                    <a:pt x="149" y="168"/>
                    <a:pt x="148" y="168"/>
                  </a:cubicBezTo>
                  <a:cubicBezTo>
                    <a:pt x="148" y="167"/>
                    <a:pt x="147" y="165"/>
                    <a:pt x="147" y="165"/>
                  </a:cubicBezTo>
                  <a:cubicBezTo>
                    <a:pt x="149" y="164"/>
                    <a:pt x="150" y="165"/>
                    <a:pt x="152" y="164"/>
                  </a:cubicBezTo>
                  <a:cubicBezTo>
                    <a:pt x="151" y="162"/>
                    <a:pt x="152" y="161"/>
                    <a:pt x="153" y="160"/>
                  </a:cubicBezTo>
                  <a:cubicBezTo>
                    <a:pt x="151" y="157"/>
                    <a:pt x="152" y="154"/>
                    <a:pt x="154" y="152"/>
                  </a:cubicBezTo>
                  <a:cubicBezTo>
                    <a:pt x="153" y="150"/>
                    <a:pt x="152" y="147"/>
                    <a:pt x="150" y="146"/>
                  </a:cubicBezTo>
                  <a:cubicBezTo>
                    <a:pt x="151" y="145"/>
                    <a:pt x="150" y="142"/>
                    <a:pt x="152" y="142"/>
                  </a:cubicBezTo>
                  <a:cubicBezTo>
                    <a:pt x="151" y="143"/>
                    <a:pt x="152" y="144"/>
                    <a:pt x="153" y="144"/>
                  </a:cubicBezTo>
                  <a:cubicBezTo>
                    <a:pt x="153" y="143"/>
                    <a:pt x="153" y="143"/>
                    <a:pt x="154" y="143"/>
                  </a:cubicBezTo>
                  <a:cubicBezTo>
                    <a:pt x="151" y="139"/>
                    <a:pt x="149" y="136"/>
                    <a:pt x="151" y="131"/>
                  </a:cubicBezTo>
                  <a:cubicBezTo>
                    <a:pt x="148" y="130"/>
                    <a:pt x="153" y="125"/>
                    <a:pt x="149" y="124"/>
                  </a:cubicBezTo>
                  <a:cubicBezTo>
                    <a:pt x="149" y="125"/>
                    <a:pt x="149" y="126"/>
                    <a:pt x="148" y="125"/>
                  </a:cubicBezTo>
                  <a:cubicBezTo>
                    <a:pt x="148" y="123"/>
                    <a:pt x="147" y="121"/>
                    <a:pt x="147" y="118"/>
                  </a:cubicBezTo>
                  <a:cubicBezTo>
                    <a:pt x="149" y="118"/>
                    <a:pt x="147" y="117"/>
                    <a:pt x="148" y="115"/>
                  </a:cubicBezTo>
                  <a:cubicBezTo>
                    <a:pt x="150" y="114"/>
                    <a:pt x="150" y="112"/>
                    <a:pt x="152" y="112"/>
                  </a:cubicBezTo>
                  <a:cubicBezTo>
                    <a:pt x="152" y="109"/>
                    <a:pt x="154" y="108"/>
                    <a:pt x="152" y="107"/>
                  </a:cubicBezTo>
                  <a:cubicBezTo>
                    <a:pt x="152" y="108"/>
                    <a:pt x="151" y="108"/>
                    <a:pt x="151" y="108"/>
                  </a:cubicBezTo>
                  <a:cubicBezTo>
                    <a:pt x="152" y="106"/>
                    <a:pt x="152" y="104"/>
                    <a:pt x="153" y="103"/>
                  </a:cubicBezTo>
                  <a:cubicBezTo>
                    <a:pt x="153" y="102"/>
                    <a:pt x="152" y="100"/>
                    <a:pt x="153" y="99"/>
                  </a:cubicBezTo>
                  <a:cubicBezTo>
                    <a:pt x="152" y="99"/>
                    <a:pt x="151" y="98"/>
                    <a:pt x="150" y="98"/>
                  </a:cubicBezTo>
                  <a:cubicBezTo>
                    <a:pt x="152" y="96"/>
                    <a:pt x="150" y="92"/>
                    <a:pt x="153" y="92"/>
                  </a:cubicBezTo>
                  <a:close/>
                  <a:moveTo>
                    <a:pt x="58" y="4"/>
                  </a:moveTo>
                  <a:cubicBezTo>
                    <a:pt x="58" y="4"/>
                    <a:pt x="58" y="5"/>
                    <a:pt x="59" y="5"/>
                  </a:cubicBezTo>
                  <a:cubicBezTo>
                    <a:pt x="59" y="6"/>
                    <a:pt x="59" y="6"/>
                    <a:pt x="58" y="6"/>
                  </a:cubicBezTo>
                  <a:cubicBezTo>
                    <a:pt x="58" y="5"/>
                    <a:pt x="57" y="5"/>
                    <a:pt x="58" y="4"/>
                  </a:cubicBezTo>
                  <a:close/>
                  <a:moveTo>
                    <a:pt x="13" y="46"/>
                  </a:moveTo>
                  <a:cubicBezTo>
                    <a:pt x="11" y="46"/>
                    <a:pt x="12" y="46"/>
                    <a:pt x="12" y="45"/>
                  </a:cubicBezTo>
                  <a:cubicBezTo>
                    <a:pt x="12" y="46"/>
                    <a:pt x="13" y="46"/>
                    <a:pt x="13" y="46"/>
                  </a:cubicBezTo>
                  <a:close/>
                </a:path>
              </a:pathLst>
            </a:custGeom>
            <a:solidFill>
              <a:srgbClr val="F45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1439" y="4957912"/>
              <a:ext cx="490221" cy="108226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endParaRPr lang="zh-CN" altLang="en-US" sz="2000" dirty="0">
                <a:solidFill>
                  <a:prstClr val="white"/>
                </a:solidFill>
                <a:latin typeface="汉仪南宫体简" panose="02010609000101010101" pitchFamily="49" charset="-122"/>
                <a:ea typeface="汉仪南宫体简" panose="0201060900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产后康复是什么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3" name="矩形 1002"/>
          <p:cNvSpPr/>
          <p:nvPr/>
        </p:nvSpPr>
        <p:spPr>
          <a:xfrm>
            <a:off x="1809749" y="1928590"/>
            <a:ext cx="885825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>
              <a:lnSpc>
                <a:spcPct val="150000"/>
              </a:lnSpc>
              <a:spcBef>
                <a:spcPct val="0"/>
              </a:spcBef>
            </a:pPr>
            <a:r>
              <a:rPr lang="zh-CN" altLang="en-US" sz="2800" b="1" dirty="0" smtClean="0">
                <a:latin typeface="+mn-ea"/>
              </a:rPr>
              <a:t> 产后康复指在科学的健康理念指导下，针对妇女产后这一特殊时期的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心理和生理变化</a:t>
            </a:r>
            <a:r>
              <a:rPr lang="zh-CN" altLang="en-US" sz="2800" b="1" dirty="0" smtClean="0">
                <a:latin typeface="+mn-ea"/>
              </a:rPr>
              <a:t>进行主动的、系统的康复指导和训练，包括产妇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产后子宫复旧、盆底康复、形体恢复、母乳喂养、心理以及营养等方面的检查、康复与指导</a:t>
            </a:r>
            <a:r>
              <a:rPr lang="zh-CN" altLang="en-US" sz="2800" b="1" dirty="0" smtClean="0">
                <a:latin typeface="+mn-ea"/>
              </a:rPr>
              <a:t>，使产妇在分娩后</a:t>
            </a:r>
            <a:r>
              <a:rPr lang="en-US" altLang="zh-CN" sz="2800" b="1" dirty="0" smtClean="0">
                <a:latin typeface="+mn-ea"/>
              </a:rPr>
              <a:t>1</a:t>
            </a:r>
            <a:r>
              <a:rPr lang="zh-CN" altLang="en-US" sz="2800" b="1" dirty="0" smtClean="0">
                <a:latin typeface="+mn-ea"/>
              </a:rPr>
              <a:t>年内身心健康得到快速、全面的恢复。主要包括：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</a:rPr>
              <a:t>产后健康检查、产后康复治疗、产后健康咨询与指导</a:t>
            </a:r>
            <a:r>
              <a:rPr lang="zh-CN" altLang="en-US" sz="2800" b="1" dirty="0" smtClean="0">
                <a:latin typeface="+mn-ea"/>
              </a:rPr>
              <a:t>。</a:t>
            </a:r>
            <a:endParaRPr lang="zh-CN" altLang="en-US" sz="28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844" y="1642946"/>
            <a:ext cx="926441" cy="52113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0" t="7359" r="39588" b="5070"/>
          <a:stretch>
            <a:fillRect/>
          </a:stretch>
        </p:blipFill>
        <p:spPr>
          <a:xfrm>
            <a:off x="3072363" y="839972"/>
            <a:ext cx="842158" cy="1102376"/>
          </a:xfrm>
          <a:prstGeom prst="rect">
            <a:avLst/>
          </a:prstGeom>
        </p:spPr>
      </p:pic>
      <p:pic>
        <p:nvPicPr>
          <p:cNvPr id="31746" name="Picture 2" descr="https://timgsa.baidu.com/timg?image&amp;quality=80&amp;size=b9999_10000&amp;sec=1528195345391&amp;di=4426c52553381042ad74ff4b9d301859&amp;imgtype=0&amp;src=http%3A%2F%2Fwww.fuzuo.net%2Fuploadfile%2F2015%2F1004%2F20151004022451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4875" y="873125"/>
            <a:ext cx="7216775" cy="4782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文本框 8"/>
          <p:cNvSpPr txBox="1"/>
          <p:nvPr/>
        </p:nvSpPr>
        <p:spPr>
          <a:xfrm>
            <a:off x="1383665" y="5918201"/>
            <a:ext cx="8983980" cy="6324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/>
              <a:t>产后恢复中心、医院、月子中心、瑜伽馆、健身房、康复中心等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7162" y="-654622"/>
            <a:ext cx="6384251" cy="35912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-1508409" y="1470548"/>
            <a:ext cx="6895861" cy="3879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26" y="-1269080"/>
            <a:ext cx="4936119" cy="27766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 flipH="1">
            <a:off x="-332" y="2"/>
            <a:ext cx="3370857" cy="3603573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6849343" y="1259856"/>
            <a:ext cx="7599643" cy="4274933"/>
          </a:xfrm>
          <a:prstGeom prst="rect">
            <a:avLst/>
          </a:prstGeom>
        </p:spPr>
      </p:pic>
      <p:sp>
        <p:nvSpPr>
          <p:cNvPr id="12" name="Text Box 3"/>
          <p:cNvSpPr>
            <a:spLocks noChangeArrowheads="1"/>
          </p:cNvSpPr>
          <p:nvPr/>
        </p:nvSpPr>
        <p:spPr bwMode="auto">
          <a:xfrm>
            <a:off x="9259112" y="1663868"/>
            <a:ext cx="861774" cy="1502976"/>
          </a:xfrm>
          <a:prstGeom prst="rect">
            <a:avLst/>
          </a:prstGeom>
          <a:noFill/>
          <a:effectLst/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  <a:sym typeface="Calibri" panose="020F0502020204030204" pitchFamily="34" charset="0"/>
              </a:rPr>
              <a:t>目 录</a:t>
            </a:r>
            <a:endParaRPr lang="en-US" altLang="zh-CN" sz="4400" dirty="0" smtClean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4" name="椭圆 1"/>
          <p:cNvSpPr>
            <a:spLocks noChangeArrowheads="1"/>
          </p:cNvSpPr>
          <p:nvPr/>
        </p:nvSpPr>
        <p:spPr bwMode="auto">
          <a:xfrm>
            <a:off x="1807235" y="2239427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1870429" y="23176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肆</a:t>
            </a:r>
            <a:endParaRPr lang="zh-CN" altLang="en-US" sz="3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1919514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乳房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964172" y="1654284"/>
            <a:ext cx="461665" cy="14275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CONTENT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9" name="椭圆 1"/>
          <p:cNvSpPr>
            <a:spLocks noChangeArrowheads="1"/>
          </p:cNvSpPr>
          <p:nvPr/>
        </p:nvSpPr>
        <p:spPr bwMode="auto">
          <a:xfrm>
            <a:off x="3822648" y="2239427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0" name="TextBox 32"/>
          <p:cNvSpPr txBox="1">
            <a:spLocks noChangeArrowheads="1"/>
          </p:cNvSpPr>
          <p:nvPr/>
        </p:nvSpPr>
        <p:spPr bwMode="auto">
          <a:xfrm>
            <a:off x="3885840" y="23176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叁</a:t>
            </a:r>
            <a:endParaRPr lang="zh-CN" altLang="en-US" sz="3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2" name="TextBox 76"/>
          <p:cNvSpPr txBox="1"/>
          <p:nvPr/>
        </p:nvSpPr>
        <p:spPr>
          <a:xfrm>
            <a:off x="3934926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盆底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3" name="椭圆 1"/>
          <p:cNvSpPr>
            <a:spLocks noChangeArrowheads="1"/>
          </p:cNvSpPr>
          <p:nvPr/>
        </p:nvSpPr>
        <p:spPr bwMode="auto">
          <a:xfrm>
            <a:off x="5838060" y="2239427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4" name="TextBox 32"/>
          <p:cNvSpPr txBox="1">
            <a:spLocks noChangeArrowheads="1"/>
          </p:cNvSpPr>
          <p:nvPr/>
        </p:nvSpPr>
        <p:spPr bwMode="auto">
          <a:xfrm>
            <a:off x="5901252" y="23176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贰</a:t>
            </a:r>
            <a:endParaRPr lang="zh-CN" altLang="en-US" sz="3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6" name="TextBox 76"/>
          <p:cNvSpPr txBox="1"/>
          <p:nvPr/>
        </p:nvSpPr>
        <p:spPr>
          <a:xfrm>
            <a:off x="5950337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子宫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27" name="椭圆 1"/>
          <p:cNvSpPr>
            <a:spLocks noChangeArrowheads="1"/>
          </p:cNvSpPr>
          <p:nvPr/>
        </p:nvSpPr>
        <p:spPr bwMode="auto">
          <a:xfrm>
            <a:off x="7853471" y="2239427"/>
            <a:ext cx="727831" cy="727831"/>
          </a:xfrm>
          <a:prstGeom prst="roundRect">
            <a:avLst/>
          </a:prstGeom>
          <a:solidFill>
            <a:srgbClr val="F45474"/>
          </a:solidFill>
          <a:ln w="19050">
            <a:noFill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2000">
              <a:solidFill>
                <a:schemeClr val="bg2">
                  <a:lumMod val="25000"/>
                </a:schemeClr>
              </a:solidFill>
              <a:latin typeface="汉仪南宫体简" panose="02010609000101010101" pitchFamily="49" charset="-122"/>
              <a:ea typeface="汉仪南宫体简" panose="02010609000101010101" pitchFamily="49" charset="-122"/>
            </a:endParaRPr>
          </a:p>
        </p:txBody>
      </p:sp>
      <p:sp>
        <p:nvSpPr>
          <p:cNvPr id="28" name="TextBox 32"/>
          <p:cNvSpPr txBox="1">
            <a:spLocks noChangeArrowheads="1"/>
          </p:cNvSpPr>
          <p:nvPr/>
        </p:nvSpPr>
        <p:spPr bwMode="auto">
          <a:xfrm>
            <a:off x="7916663" y="2317602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2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壹</a:t>
            </a:r>
            <a:endParaRPr lang="zh-CN" altLang="en-US" sz="3200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30" name="TextBox 76"/>
          <p:cNvSpPr txBox="1"/>
          <p:nvPr/>
        </p:nvSpPr>
        <p:spPr>
          <a:xfrm>
            <a:off x="7965749" y="3045432"/>
            <a:ext cx="615553" cy="2754306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45474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腹部</a:t>
            </a:r>
            <a:endParaRPr lang="zh-CN" altLang="en-US" sz="2800" dirty="0">
              <a:solidFill>
                <a:srgbClr val="F45474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腹部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18" name="文本框 2"/>
          <p:cNvSpPr txBox="1">
            <a:spLocks noChangeArrowheads="1"/>
          </p:cNvSpPr>
          <p:nvPr/>
        </p:nvSpPr>
        <p:spPr bwMode="auto">
          <a:xfrm>
            <a:off x="1575164" y="2825659"/>
            <a:ext cx="5335269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腹部的变化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部分弹力纤维断裂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脂肪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沉积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 descr="C:\Users\Administrator\Desktop\VCG41128581309.jpg"/>
          <p:cNvPicPr>
            <a:picLocks noChangeAspect="1" noChangeArrowheads="1"/>
          </p:cNvPicPr>
          <p:nvPr/>
        </p:nvPicPr>
        <p:blipFill>
          <a:blip r:embed="rId3" cstate="print"/>
          <a:srcRect b="4897"/>
          <a:stretch>
            <a:fillRect/>
          </a:stretch>
        </p:blipFill>
        <p:spPr bwMode="auto">
          <a:xfrm>
            <a:off x="4757058" y="2261788"/>
            <a:ext cx="6738258" cy="428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腹部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2050" name="Picture 2" descr="C:\Users\Administrator\Desktop\VCG41171325994.jpg"/>
          <p:cNvPicPr>
            <a:picLocks noChangeAspect="1" noChangeArrowheads="1"/>
          </p:cNvPicPr>
          <p:nvPr/>
        </p:nvPicPr>
        <p:blipFill>
          <a:blip r:embed="rId3" cstate="print"/>
          <a:srcRect b="11479"/>
          <a:stretch>
            <a:fillRect/>
          </a:stretch>
        </p:blipFill>
        <p:spPr bwMode="auto">
          <a:xfrm>
            <a:off x="5308309" y="2149230"/>
            <a:ext cx="6578891" cy="4197141"/>
          </a:xfrm>
          <a:prstGeom prst="rect">
            <a:avLst/>
          </a:prstGeom>
          <a:noFill/>
        </p:spPr>
      </p:pic>
      <p:pic>
        <p:nvPicPr>
          <p:cNvPr id="517" name="Picture 2" descr="/private/var/mobile/Containers/Data/Application/546C556C-CF84-4D89-9C6E-CC0021B3686D/tmp/insert_image_tmp_dir/2017-08-24 21:21:01.468000.png2017-08-24 21:21:01.468000"/>
          <p:cNvPicPr>
            <a:picLocks noChangeAspect="1" noChangeArrowheads="1"/>
          </p:cNvPicPr>
          <p:nvPr/>
        </p:nvPicPr>
        <p:blipFill>
          <a:blip r:embed="rId4" cstate="print"/>
          <a:srcRect l="23168" t="17906" r="26389" b="3081"/>
          <a:stretch>
            <a:fillRect/>
          </a:stretch>
        </p:blipFill>
        <p:spPr bwMode="auto">
          <a:xfrm>
            <a:off x="3352802" y="2558144"/>
            <a:ext cx="2585628" cy="3946797"/>
          </a:xfrm>
          <a:prstGeom prst="rect">
            <a:avLst/>
          </a:prstGeom>
          <a:noFill/>
        </p:spPr>
      </p:pic>
      <p:sp>
        <p:nvSpPr>
          <p:cNvPr id="518" name="文本框 2"/>
          <p:cNvSpPr txBox="1">
            <a:spLocks noChangeArrowheads="1"/>
          </p:cNvSpPr>
          <p:nvPr/>
        </p:nvSpPr>
        <p:spPr bwMode="auto">
          <a:xfrm>
            <a:off x="464824" y="2836546"/>
            <a:ext cx="5335269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腹部的变化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solidFill>
                  <a:schemeClr val="tx1"/>
                </a:solidFill>
                <a:latin typeface="+mn-ea"/>
              </a:rPr>
              <a:t>腹直肌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呈不同程度分离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腹壁明显松弛</a:t>
            </a:r>
            <a:endParaRPr lang="zh-CN" altLang="en-US" sz="20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endParaRPr lang="zh-CN" alt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子宫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519" name="图片 518" descr="2017-08-24 21:27:39.59500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528" y="2008776"/>
            <a:ext cx="4346574" cy="4320540"/>
          </a:xfrm>
          <a:prstGeom prst="rect">
            <a:avLst/>
          </a:prstGeom>
        </p:spPr>
      </p:pic>
      <p:sp>
        <p:nvSpPr>
          <p:cNvPr id="520" name="矩形 519"/>
          <p:cNvSpPr/>
          <p:nvPr/>
        </p:nvSpPr>
        <p:spPr>
          <a:xfrm>
            <a:off x="957943" y="2068286"/>
            <a:ext cx="632460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FF0066"/>
                </a:solidFill>
                <a:latin typeface="+mn-ea"/>
              </a:rPr>
              <a:t>体积：</a:t>
            </a:r>
            <a:r>
              <a:rPr lang="zh-CN" altLang="en-US" dirty="0" smtClean="0">
                <a:latin typeface="+mn-ea"/>
              </a:rPr>
              <a:t>肌细胞数目不变，体积缩小</a:t>
            </a:r>
            <a:endParaRPr lang="zh-CN" altLang="en-US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+mn-ea"/>
              </a:rPr>
              <a:t>        产后</a:t>
            </a:r>
            <a:r>
              <a:rPr lang="en-US" altLang="zh-CN" dirty="0" smtClean="0">
                <a:latin typeface="+mn-ea"/>
              </a:rPr>
              <a:t>7</a:t>
            </a:r>
            <a:r>
              <a:rPr lang="zh-CN" altLang="en-US" dirty="0" smtClean="0">
                <a:latin typeface="+mn-ea"/>
              </a:rPr>
              <a:t>天：孕</a:t>
            </a:r>
            <a:r>
              <a:rPr lang="en-US" altLang="zh-CN" dirty="0" smtClean="0">
                <a:latin typeface="+mn-ea"/>
              </a:rPr>
              <a:t>12</a:t>
            </a:r>
            <a:r>
              <a:rPr lang="zh-CN" altLang="en-US" dirty="0" smtClean="0">
                <a:latin typeface="+mn-ea"/>
              </a:rPr>
              <a:t>周大小，耻骨上可及</a:t>
            </a:r>
            <a:endParaRPr lang="zh-CN" altLang="en-US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+mn-ea"/>
              </a:rPr>
              <a:t>        产后</a:t>
            </a:r>
            <a:r>
              <a:rPr lang="en-US" altLang="zh-CN" dirty="0" smtClean="0">
                <a:latin typeface="+mn-ea"/>
              </a:rPr>
              <a:t>10</a:t>
            </a:r>
            <a:r>
              <a:rPr lang="zh-CN" altLang="en-US" dirty="0" smtClean="0">
                <a:latin typeface="+mn-ea"/>
              </a:rPr>
              <a:t>天：降至盆腔</a:t>
            </a:r>
            <a:endParaRPr lang="zh-CN" altLang="en-US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+mn-ea"/>
              </a:rPr>
              <a:t>        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产后</a:t>
            </a: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6</a:t>
            </a:r>
            <a:r>
              <a:rPr lang="zh-CN" altLang="en-US" dirty="0" smtClean="0">
                <a:solidFill>
                  <a:srgbClr val="FF0000"/>
                </a:solidFill>
                <a:latin typeface="+mn-ea"/>
              </a:rPr>
              <a:t>周：恢复到正常大小</a:t>
            </a:r>
            <a:endParaRPr lang="en-US" altLang="zh-CN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endParaRPr lang="zh-CN" altLang="en-US" dirty="0" smtClean="0">
              <a:solidFill>
                <a:srgbClr val="FF0000"/>
              </a:solidFill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solidFill>
                  <a:srgbClr val="FF0066"/>
                </a:solidFill>
                <a:latin typeface="+mn-ea"/>
              </a:rPr>
              <a:t>重量：</a:t>
            </a:r>
            <a:r>
              <a:rPr lang="zh-CN" altLang="en-US" dirty="0" smtClean="0">
                <a:latin typeface="+mn-ea"/>
              </a:rPr>
              <a:t>分娩结束时：</a:t>
            </a:r>
            <a:r>
              <a:rPr lang="en-US" altLang="zh-CN" dirty="0" smtClean="0">
                <a:latin typeface="+mn-ea"/>
              </a:rPr>
              <a:t>1000g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+mn-ea"/>
              </a:rPr>
              <a:t>         </a:t>
            </a:r>
            <a:r>
              <a:rPr lang="zh-CN" altLang="en-US" dirty="0" smtClean="0">
                <a:latin typeface="+mn-ea"/>
              </a:rPr>
              <a:t>产后</a:t>
            </a:r>
            <a:r>
              <a:rPr lang="en-US" altLang="zh-CN" dirty="0" smtClean="0">
                <a:latin typeface="+mn-ea"/>
              </a:rPr>
              <a:t>1</a:t>
            </a:r>
            <a:r>
              <a:rPr lang="zh-CN" altLang="en-US" dirty="0" smtClean="0">
                <a:latin typeface="+mn-ea"/>
              </a:rPr>
              <a:t>周：</a:t>
            </a:r>
            <a:r>
              <a:rPr lang="en-US" altLang="zh-CN" dirty="0" smtClean="0">
                <a:latin typeface="+mn-ea"/>
              </a:rPr>
              <a:t>500g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+mn-ea"/>
              </a:rPr>
              <a:t>         </a:t>
            </a:r>
            <a:r>
              <a:rPr lang="zh-CN" altLang="en-US" dirty="0" smtClean="0">
                <a:latin typeface="+mn-ea"/>
              </a:rPr>
              <a:t>产后</a:t>
            </a:r>
            <a:r>
              <a:rPr lang="en-US" altLang="zh-CN" dirty="0" smtClean="0">
                <a:latin typeface="+mn-ea"/>
              </a:rPr>
              <a:t>2</a:t>
            </a:r>
            <a:r>
              <a:rPr lang="zh-CN" altLang="en-US" dirty="0" smtClean="0">
                <a:latin typeface="+mn-ea"/>
              </a:rPr>
              <a:t>周：</a:t>
            </a:r>
            <a:r>
              <a:rPr lang="en-US" altLang="zh-CN" dirty="0" smtClean="0">
                <a:latin typeface="+mn-ea"/>
              </a:rPr>
              <a:t>300g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+mn-ea"/>
              </a:rPr>
              <a:t>         </a:t>
            </a:r>
            <a:r>
              <a:rPr lang="zh-CN" altLang="en-US" dirty="0" smtClean="0">
                <a:latin typeface="+mn-ea"/>
              </a:rPr>
              <a:t>产后</a:t>
            </a:r>
            <a:r>
              <a:rPr lang="en-US" altLang="zh-CN" dirty="0" smtClean="0">
                <a:latin typeface="+mn-ea"/>
              </a:rPr>
              <a:t>6-8</a:t>
            </a:r>
            <a:r>
              <a:rPr lang="zh-CN" altLang="en-US" dirty="0" smtClean="0">
                <a:latin typeface="+mn-ea"/>
              </a:rPr>
              <a:t>周：</a:t>
            </a:r>
            <a:r>
              <a:rPr lang="en-US" altLang="zh-CN" dirty="0" smtClean="0">
                <a:latin typeface="+mn-ea"/>
              </a:rPr>
              <a:t>50-60g</a:t>
            </a:r>
            <a:endParaRPr lang="en-US" altLang="zh-CN" dirty="0" smtClean="0">
              <a:latin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latin typeface="+mn-ea"/>
                <a:sym typeface="+mn-ea"/>
              </a:rPr>
              <a:t>  </a:t>
            </a:r>
            <a:endParaRPr lang="en-US" altLang="zh-CN" dirty="0" smtClean="0">
              <a:latin typeface="+mn-ea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rgbClr val="FF0066"/>
                </a:solidFill>
                <a:latin typeface="+mn-ea"/>
                <a:sym typeface="+mn-ea"/>
              </a:rPr>
              <a:t>   </a:t>
            </a:r>
            <a:r>
              <a:rPr lang="zh-CN" altLang="en-US" dirty="0" smtClean="0">
                <a:solidFill>
                  <a:srgbClr val="FF0066"/>
                </a:solidFill>
                <a:latin typeface="+mn-ea"/>
                <a:sym typeface="+mn-ea"/>
              </a:rPr>
              <a:t> 恶露：      </a:t>
            </a:r>
            <a:r>
              <a:rPr lang="zh-CN" altLang="en-US" dirty="0" smtClean="0">
                <a:latin typeface="+mn-ea"/>
                <a:sym typeface="+mn-ea"/>
              </a:rPr>
              <a:t>血性恶露</a:t>
            </a:r>
            <a:endParaRPr lang="zh-CN" altLang="en-US" dirty="0" smtClean="0">
              <a:latin typeface="+mn-ea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+mn-ea"/>
                <a:sym typeface="+mn-ea"/>
              </a:rPr>
              <a:t>                浆性恶露</a:t>
            </a:r>
            <a:endParaRPr lang="zh-CN" altLang="en-US" dirty="0" smtClean="0">
              <a:latin typeface="+mn-ea"/>
              <a:sym typeface="+mn-ea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zh-CN" altLang="en-US" dirty="0" smtClean="0">
                <a:latin typeface="+mn-ea"/>
                <a:sym typeface="+mn-ea"/>
              </a:rPr>
              <a:t>                白色恶露</a:t>
            </a:r>
            <a:endParaRPr lang="zh-CN" altLang="en-US" dirty="0"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4268216" y="1001832"/>
            <a:ext cx="314223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子宫</a:t>
            </a:r>
            <a:endParaRPr lang="zh-CN" altLang="en-US" sz="32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pic>
        <p:nvPicPr>
          <p:cNvPr id="3074" name="Picture 2" descr="http://spider.nosdn.127.net/4a3acfffe89389d68221b561d17b6e9b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087" y="1850112"/>
            <a:ext cx="4005941" cy="2415916"/>
          </a:xfrm>
          <a:prstGeom prst="rect">
            <a:avLst/>
          </a:prstGeom>
          <a:noFill/>
        </p:spPr>
      </p:pic>
      <p:pic>
        <p:nvPicPr>
          <p:cNvPr id="3076" name="Picture 4" descr="http://spider.nosdn.127.net/b29802a481f24bc871b00205685aa99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5348" y="4247924"/>
            <a:ext cx="3870242" cy="2196420"/>
          </a:xfrm>
          <a:prstGeom prst="rect">
            <a:avLst/>
          </a:prstGeom>
          <a:noFill/>
        </p:spPr>
      </p:pic>
      <p:pic>
        <p:nvPicPr>
          <p:cNvPr id="3078" name="Picture 6" descr="http://spider.nosdn.127.net/2fb3e11abf9b9d45e4cc3d8cfdcca56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32" y="1654629"/>
            <a:ext cx="4933950" cy="3495675"/>
          </a:xfrm>
          <a:prstGeom prst="rect">
            <a:avLst/>
          </a:prstGeom>
          <a:noFill/>
        </p:spPr>
      </p:pic>
      <p:pic>
        <p:nvPicPr>
          <p:cNvPr id="3080" name="Picture 8" descr="http://spider.nosdn.127.net/9569947cd40d81ef8825a3b737757e4a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3176" y="3592287"/>
            <a:ext cx="4307568" cy="2817358"/>
          </a:xfrm>
          <a:prstGeom prst="rect">
            <a:avLst/>
          </a:prstGeom>
          <a:noFill/>
        </p:spPr>
      </p:pic>
      <p:sp>
        <p:nvSpPr>
          <p:cNvPr id="517" name="TextBox 516"/>
          <p:cNvSpPr txBox="1"/>
          <p:nvPr/>
        </p:nvSpPr>
        <p:spPr>
          <a:xfrm>
            <a:off x="359228" y="5508172"/>
            <a:ext cx="277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生门</a:t>
            </a:r>
            <a:r>
              <a:rPr lang="en-US" altLang="zh-CN" dirty="0" smtClean="0"/>
              <a:t>》—</a:t>
            </a:r>
            <a:r>
              <a:rPr lang="zh-CN" altLang="en-US" dirty="0" smtClean="0"/>
              <a:t>夏锦菊</a:t>
            </a:r>
            <a:endParaRPr lang="en-US" altLang="zh-CN" dirty="0" smtClean="0"/>
          </a:p>
          <a:p>
            <a:r>
              <a:rPr lang="zh-CN" altLang="en-US" dirty="0" smtClean="0"/>
              <a:t>“我才</a:t>
            </a:r>
            <a:r>
              <a:rPr lang="en-US" altLang="zh-CN" dirty="0" smtClean="0"/>
              <a:t>33</a:t>
            </a:r>
            <a:r>
              <a:rPr lang="zh-CN" altLang="en-US" dirty="0" smtClean="0"/>
              <a:t>岁，不想切子宫”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3038" r="5445" b="935"/>
          <a:stretch>
            <a:fillRect/>
          </a:stretch>
        </p:blipFill>
        <p:spPr>
          <a:xfrm>
            <a:off x="9579937" y="1"/>
            <a:ext cx="2612066" cy="27923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9126" y="-1087284"/>
            <a:ext cx="6384251" cy="3591253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>
            <a:off x="5983311" y="930366"/>
            <a:ext cx="225381" cy="0"/>
          </a:xfrm>
          <a:prstGeom prst="line">
            <a:avLst/>
          </a:prstGeom>
          <a:ln w="22225" cap="rnd">
            <a:solidFill>
              <a:srgbClr val="F454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963035" y="617094"/>
            <a:ext cx="7193835" cy="1383156"/>
            <a:chOff x="2832" y="1965"/>
            <a:chExt cx="2018" cy="388"/>
          </a:xfrm>
          <a:solidFill>
            <a:srgbClr val="F45474"/>
          </a:solidFill>
          <a:effectLst/>
        </p:grpSpPr>
        <p:grpSp>
          <p:nvGrpSpPr>
            <p:cNvPr id="3" name="Group 205"/>
            <p:cNvGrpSpPr/>
            <p:nvPr/>
          </p:nvGrpSpPr>
          <p:grpSpPr bwMode="auto">
            <a:xfrm>
              <a:off x="2840" y="1965"/>
              <a:ext cx="1707" cy="388"/>
              <a:chOff x="2840" y="1965"/>
              <a:chExt cx="1707" cy="388"/>
            </a:xfrm>
            <a:grpFill/>
          </p:grpSpPr>
          <p:sp>
            <p:nvSpPr>
              <p:cNvPr id="316" name="Freeform 5"/>
              <p:cNvSpPr/>
              <p:nvPr/>
            </p:nvSpPr>
            <p:spPr bwMode="auto">
              <a:xfrm>
                <a:off x="4089" y="196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1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7" name="Freeform 6"/>
              <p:cNvSpPr/>
              <p:nvPr/>
            </p:nvSpPr>
            <p:spPr bwMode="auto">
              <a:xfrm>
                <a:off x="4120" y="1965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8" name="Freeform 7"/>
              <p:cNvSpPr/>
              <p:nvPr/>
            </p:nvSpPr>
            <p:spPr bwMode="auto">
              <a:xfrm>
                <a:off x="4134" y="1967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0"/>
                      <a:pt x="7" y="1"/>
                      <a:pt x="6" y="2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9" name="Freeform 8"/>
              <p:cNvSpPr/>
              <p:nvPr/>
            </p:nvSpPr>
            <p:spPr bwMode="auto">
              <a:xfrm>
                <a:off x="4006" y="197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1" y="0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0" name="Freeform 9"/>
              <p:cNvSpPr/>
              <p:nvPr/>
            </p:nvSpPr>
            <p:spPr bwMode="auto">
              <a:xfrm>
                <a:off x="3854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1" name="Freeform 10"/>
              <p:cNvSpPr/>
              <p:nvPr/>
            </p:nvSpPr>
            <p:spPr bwMode="auto">
              <a:xfrm>
                <a:off x="3864" y="1977"/>
                <a:ext cx="14" cy="7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1 h 3"/>
                  <a:gd name="T4" fmla="*/ 4 w 6"/>
                  <a:gd name="T5" fmla="*/ 1 h 3"/>
                  <a:gd name="T6" fmla="*/ 0 w 6"/>
                  <a:gd name="T7" fmla="*/ 3 h 3"/>
                  <a:gd name="T8" fmla="*/ 2 w 6"/>
                  <a:gd name="T9" fmla="*/ 2 h 3"/>
                  <a:gd name="T10" fmla="*/ 1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3" y="1"/>
                      <a:pt x="5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2"/>
                      <a:pt x="2" y="3"/>
                      <a:pt x="0" y="3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2" name="Freeform 11"/>
              <p:cNvSpPr/>
              <p:nvPr/>
            </p:nvSpPr>
            <p:spPr bwMode="auto">
              <a:xfrm>
                <a:off x="3892" y="1977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3" y="2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3" name="Freeform 12"/>
              <p:cNvSpPr/>
              <p:nvPr/>
            </p:nvSpPr>
            <p:spPr bwMode="auto">
              <a:xfrm>
                <a:off x="3909" y="1977"/>
                <a:ext cx="24" cy="7"/>
              </a:xfrm>
              <a:custGeom>
                <a:avLst/>
                <a:gdLst>
                  <a:gd name="T0" fmla="*/ 0 w 10"/>
                  <a:gd name="T1" fmla="*/ 0 h 3"/>
                  <a:gd name="T2" fmla="*/ 10 w 10"/>
                  <a:gd name="T3" fmla="*/ 1 h 3"/>
                  <a:gd name="T4" fmla="*/ 9 w 10"/>
                  <a:gd name="T5" fmla="*/ 3 h 3"/>
                  <a:gd name="T6" fmla="*/ 0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cubicBezTo>
                      <a:pt x="3" y="1"/>
                      <a:pt x="7" y="1"/>
                      <a:pt x="10" y="1"/>
                    </a:cubicBezTo>
                    <a:cubicBezTo>
                      <a:pt x="10" y="2"/>
                      <a:pt x="10" y="3"/>
                      <a:pt x="9" y="3"/>
                    </a:cubicBezTo>
                    <a:cubicBezTo>
                      <a:pt x="5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4" name="Freeform 13"/>
              <p:cNvSpPr/>
              <p:nvPr/>
            </p:nvSpPr>
            <p:spPr bwMode="auto">
              <a:xfrm>
                <a:off x="3850" y="198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5" name="Freeform 14"/>
              <p:cNvSpPr/>
              <p:nvPr/>
            </p:nvSpPr>
            <p:spPr bwMode="auto">
              <a:xfrm>
                <a:off x="4376" y="1984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6" name="Freeform 15"/>
              <p:cNvSpPr/>
              <p:nvPr/>
            </p:nvSpPr>
            <p:spPr bwMode="auto">
              <a:xfrm>
                <a:off x="3681" y="1987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1 h 2"/>
                  <a:gd name="T4" fmla="*/ 3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7" name="Freeform 16"/>
              <p:cNvSpPr/>
              <p:nvPr/>
            </p:nvSpPr>
            <p:spPr bwMode="auto">
              <a:xfrm>
                <a:off x="3698" y="1987"/>
                <a:ext cx="9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0 w 4"/>
                  <a:gd name="T5" fmla="*/ 2 h 3"/>
                  <a:gd name="T6" fmla="*/ 1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8" name="Freeform 17"/>
              <p:cNvSpPr/>
              <p:nvPr/>
            </p:nvSpPr>
            <p:spPr bwMode="auto">
              <a:xfrm>
                <a:off x="2859" y="1975"/>
                <a:ext cx="1202" cy="378"/>
              </a:xfrm>
              <a:custGeom>
                <a:avLst/>
                <a:gdLst>
                  <a:gd name="T0" fmla="*/ 492 w 507"/>
                  <a:gd name="T1" fmla="*/ 65 h 157"/>
                  <a:gd name="T2" fmla="*/ 485 w 507"/>
                  <a:gd name="T3" fmla="*/ 72 h 157"/>
                  <a:gd name="T4" fmla="*/ 499 w 507"/>
                  <a:gd name="T5" fmla="*/ 78 h 157"/>
                  <a:gd name="T6" fmla="*/ 497 w 507"/>
                  <a:gd name="T7" fmla="*/ 88 h 157"/>
                  <a:gd name="T8" fmla="*/ 488 w 507"/>
                  <a:gd name="T9" fmla="*/ 94 h 157"/>
                  <a:gd name="T10" fmla="*/ 484 w 507"/>
                  <a:gd name="T11" fmla="*/ 97 h 157"/>
                  <a:gd name="T12" fmla="*/ 411 w 507"/>
                  <a:gd name="T13" fmla="*/ 115 h 157"/>
                  <a:gd name="T14" fmla="*/ 359 w 507"/>
                  <a:gd name="T15" fmla="*/ 118 h 157"/>
                  <a:gd name="T16" fmla="*/ 318 w 507"/>
                  <a:gd name="T17" fmla="*/ 122 h 157"/>
                  <a:gd name="T18" fmla="*/ 300 w 507"/>
                  <a:gd name="T19" fmla="*/ 119 h 157"/>
                  <a:gd name="T20" fmla="*/ 293 w 507"/>
                  <a:gd name="T21" fmla="*/ 126 h 157"/>
                  <a:gd name="T22" fmla="*/ 281 w 507"/>
                  <a:gd name="T23" fmla="*/ 127 h 157"/>
                  <a:gd name="T24" fmla="*/ 267 w 507"/>
                  <a:gd name="T25" fmla="*/ 127 h 157"/>
                  <a:gd name="T26" fmla="*/ 260 w 507"/>
                  <a:gd name="T27" fmla="*/ 134 h 157"/>
                  <a:gd name="T28" fmla="*/ 256 w 507"/>
                  <a:gd name="T29" fmla="*/ 131 h 157"/>
                  <a:gd name="T30" fmla="*/ 252 w 507"/>
                  <a:gd name="T31" fmla="*/ 138 h 157"/>
                  <a:gd name="T32" fmla="*/ 232 w 507"/>
                  <a:gd name="T33" fmla="*/ 143 h 157"/>
                  <a:gd name="T34" fmla="*/ 208 w 507"/>
                  <a:gd name="T35" fmla="*/ 144 h 157"/>
                  <a:gd name="T36" fmla="*/ 191 w 507"/>
                  <a:gd name="T37" fmla="*/ 144 h 157"/>
                  <a:gd name="T38" fmla="*/ 67 w 507"/>
                  <a:gd name="T39" fmla="*/ 144 h 157"/>
                  <a:gd name="T40" fmla="*/ 60 w 507"/>
                  <a:gd name="T41" fmla="*/ 140 h 157"/>
                  <a:gd name="T42" fmla="*/ 53 w 507"/>
                  <a:gd name="T43" fmla="*/ 142 h 157"/>
                  <a:gd name="T44" fmla="*/ 45 w 507"/>
                  <a:gd name="T45" fmla="*/ 144 h 157"/>
                  <a:gd name="T46" fmla="*/ 40 w 507"/>
                  <a:gd name="T47" fmla="*/ 155 h 157"/>
                  <a:gd name="T48" fmla="*/ 32 w 507"/>
                  <a:gd name="T49" fmla="*/ 155 h 157"/>
                  <a:gd name="T50" fmla="*/ 19 w 507"/>
                  <a:gd name="T51" fmla="*/ 150 h 157"/>
                  <a:gd name="T52" fmla="*/ 9 w 507"/>
                  <a:gd name="T53" fmla="*/ 133 h 157"/>
                  <a:gd name="T54" fmla="*/ 0 w 507"/>
                  <a:gd name="T55" fmla="*/ 99 h 157"/>
                  <a:gd name="T56" fmla="*/ 4 w 507"/>
                  <a:gd name="T57" fmla="*/ 72 h 157"/>
                  <a:gd name="T58" fmla="*/ 5 w 507"/>
                  <a:gd name="T59" fmla="*/ 48 h 157"/>
                  <a:gd name="T60" fmla="*/ 10 w 507"/>
                  <a:gd name="T61" fmla="*/ 46 h 157"/>
                  <a:gd name="T62" fmla="*/ 16 w 507"/>
                  <a:gd name="T63" fmla="*/ 36 h 157"/>
                  <a:gd name="T64" fmla="*/ 20 w 507"/>
                  <a:gd name="T65" fmla="*/ 31 h 157"/>
                  <a:gd name="T66" fmla="*/ 34 w 507"/>
                  <a:gd name="T67" fmla="*/ 22 h 157"/>
                  <a:gd name="T68" fmla="*/ 128 w 507"/>
                  <a:gd name="T69" fmla="*/ 6 h 157"/>
                  <a:gd name="T70" fmla="*/ 257 w 507"/>
                  <a:gd name="T71" fmla="*/ 15 h 157"/>
                  <a:gd name="T72" fmla="*/ 304 w 507"/>
                  <a:gd name="T73" fmla="*/ 15 h 157"/>
                  <a:gd name="T74" fmla="*/ 317 w 507"/>
                  <a:gd name="T75" fmla="*/ 15 h 157"/>
                  <a:gd name="T76" fmla="*/ 406 w 507"/>
                  <a:gd name="T77" fmla="*/ 20 h 157"/>
                  <a:gd name="T78" fmla="*/ 409 w 507"/>
                  <a:gd name="T79" fmla="*/ 34 h 157"/>
                  <a:gd name="T80" fmla="*/ 424 w 507"/>
                  <a:gd name="T81" fmla="*/ 37 h 157"/>
                  <a:gd name="T82" fmla="*/ 409 w 507"/>
                  <a:gd name="T83" fmla="*/ 44 h 157"/>
                  <a:gd name="T84" fmla="*/ 410 w 507"/>
                  <a:gd name="T85" fmla="*/ 48 h 157"/>
                  <a:gd name="T86" fmla="*/ 427 w 507"/>
                  <a:gd name="T87" fmla="*/ 50 h 157"/>
                  <a:gd name="T88" fmla="*/ 447 w 507"/>
                  <a:gd name="T89" fmla="*/ 58 h 157"/>
                  <a:gd name="T90" fmla="*/ 424 w 507"/>
                  <a:gd name="T91" fmla="*/ 58 h 157"/>
                  <a:gd name="T92" fmla="*/ 417 w 507"/>
                  <a:gd name="T93" fmla="*/ 64 h 157"/>
                  <a:gd name="T94" fmla="*/ 415 w 507"/>
                  <a:gd name="T95" fmla="*/ 62 h 157"/>
                  <a:gd name="T96" fmla="*/ 405 w 507"/>
                  <a:gd name="T97" fmla="*/ 72 h 157"/>
                  <a:gd name="T98" fmla="*/ 389 w 507"/>
                  <a:gd name="T99" fmla="*/ 69 h 157"/>
                  <a:gd name="T100" fmla="*/ 399 w 507"/>
                  <a:gd name="T101" fmla="*/ 77 h 157"/>
                  <a:gd name="T102" fmla="*/ 401 w 507"/>
                  <a:gd name="T103" fmla="*/ 75 h 157"/>
                  <a:gd name="T104" fmla="*/ 420 w 507"/>
                  <a:gd name="T105" fmla="*/ 79 h 157"/>
                  <a:gd name="T106" fmla="*/ 431 w 507"/>
                  <a:gd name="T107" fmla="*/ 75 h 157"/>
                  <a:gd name="T108" fmla="*/ 439 w 507"/>
                  <a:gd name="T109" fmla="*/ 76 h 157"/>
                  <a:gd name="T110" fmla="*/ 448 w 507"/>
                  <a:gd name="T111" fmla="*/ 73 h 157"/>
                  <a:gd name="T112" fmla="*/ 453 w 507"/>
                  <a:gd name="T113" fmla="*/ 72 h 157"/>
                  <a:gd name="T114" fmla="*/ 465 w 507"/>
                  <a:gd name="T115" fmla="*/ 80 h 157"/>
                  <a:gd name="T116" fmla="*/ 468 w 507"/>
                  <a:gd name="T117" fmla="*/ 6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7" h="157">
                    <a:moveTo>
                      <a:pt x="470" y="69"/>
                    </a:moveTo>
                    <a:cubicBezTo>
                      <a:pt x="475" y="69"/>
                      <a:pt x="475" y="69"/>
                      <a:pt x="478" y="68"/>
                    </a:cubicBezTo>
                    <a:cubicBezTo>
                      <a:pt x="479" y="65"/>
                      <a:pt x="480" y="63"/>
                      <a:pt x="481" y="61"/>
                    </a:cubicBezTo>
                    <a:cubicBezTo>
                      <a:pt x="487" y="62"/>
                      <a:pt x="489" y="61"/>
                      <a:pt x="492" y="65"/>
                    </a:cubicBezTo>
                    <a:cubicBezTo>
                      <a:pt x="490" y="67"/>
                      <a:pt x="491" y="65"/>
                      <a:pt x="491" y="68"/>
                    </a:cubicBezTo>
                    <a:cubicBezTo>
                      <a:pt x="490" y="68"/>
                      <a:pt x="489" y="68"/>
                      <a:pt x="488" y="68"/>
                    </a:cubicBezTo>
                    <a:cubicBezTo>
                      <a:pt x="488" y="65"/>
                      <a:pt x="486" y="66"/>
                      <a:pt x="483" y="64"/>
                    </a:cubicBezTo>
                    <a:cubicBezTo>
                      <a:pt x="484" y="67"/>
                      <a:pt x="484" y="70"/>
                      <a:pt x="485" y="72"/>
                    </a:cubicBezTo>
                    <a:cubicBezTo>
                      <a:pt x="485" y="72"/>
                      <a:pt x="486" y="72"/>
                      <a:pt x="486" y="72"/>
                    </a:cubicBezTo>
                    <a:cubicBezTo>
                      <a:pt x="490" y="66"/>
                      <a:pt x="506" y="72"/>
                      <a:pt x="507" y="73"/>
                    </a:cubicBezTo>
                    <a:cubicBezTo>
                      <a:pt x="504" y="74"/>
                      <a:pt x="501" y="74"/>
                      <a:pt x="497" y="74"/>
                    </a:cubicBezTo>
                    <a:cubicBezTo>
                      <a:pt x="498" y="76"/>
                      <a:pt x="499" y="77"/>
                      <a:pt x="499" y="78"/>
                    </a:cubicBezTo>
                    <a:cubicBezTo>
                      <a:pt x="504" y="79"/>
                      <a:pt x="502" y="77"/>
                      <a:pt x="504" y="82"/>
                    </a:cubicBezTo>
                    <a:cubicBezTo>
                      <a:pt x="501" y="81"/>
                      <a:pt x="499" y="80"/>
                      <a:pt x="496" y="82"/>
                    </a:cubicBezTo>
                    <a:cubicBezTo>
                      <a:pt x="499" y="85"/>
                      <a:pt x="499" y="84"/>
                      <a:pt x="500" y="89"/>
                    </a:cubicBezTo>
                    <a:cubicBezTo>
                      <a:pt x="499" y="88"/>
                      <a:pt x="498" y="88"/>
                      <a:pt x="497" y="88"/>
                    </a:cubicBezTo>
                    <a:cubicBezTo>
                      <a:pt x="497" y="87"/>
                      <a:pt x="497" y="87"/>
                      <a:pt x="497" y="86"/>
                    </a:cubicBezTo>
                    <a:cubicBezTo>
                      <a:pt x="494" y="84"/>
                      <a:pt x="497" y="83"/>
                      <a:pt x="494" y="85"/>
                    </a:cubicBezTo>
                    <a:cubicBezTo>
                      <a:pt x="492" y="85"/>
                      <a:pt x="491" y="85"/>
                      <a:pt x="490" y="85"/>
                    </a:cubicBezTo>
                    <a:cubicBezTo>
                      <a:pt x="490" y="90"/>
                      <a:pt x="490" y="89"/>
                      <a:pt x="488" y="94"/>
                    </a:cubicBezTo>
                    <a:cubicBezTo>
                      <a:pt x="490" y="94"/>
                      <a:pt x="492" y="94"/>
                      <a:pt x="494" y="94"/>
                    </a:cubicBezTo>
                    <a:cubicBezTo>
                      <a:pt x="494" y="95"/>
                      <a:pt x="494" y="97"/>
                      <a:pt x="494" y="98"/>
                    </a:cubicBezTo>
                    <a:cubicBezTo>
                      <a:pt x="492" y="99"/>
                      <a:pt x="490" y="100"/>
                      <a:pt x="488" y="101"/>
                    </a:cubicBezTo>
                    <a:cubicBezTo>
                      <a:pt x="487" y="100"/>
                      <a:pt x="485" y="99"/>
                      <a:pt x="484" y="97"/>
                    </a:cubicBezTo>
                    <a:cubicBezTo>
                      <a:pt x="484" y="99"/>
                      <a:pt x="485" y="101"/>
                      <a:pt x="485" y="102"/>
                    </a:cubicBezTo>
                    <a:cubicBezTo>
                      <a:pt x="456" y="103"/>
                      <a:pt x="426" y="110"/>
                      <a:pt x="409" y="106"/>
                    </a:cubicBezTo>
                    <a:cubicBezTo>
                      <a:pt x="411" y="109"/>
                      <a:pt x="413" y="111"/>
                      <a:pt x="415" y="114"/>
                    </a:cubicBezTo>
                    <a:cubicBezTo>
                      <a:pt x="414" y="114"/>
                      <a:pt x="412" y="114"/>
                      <a:pt x="411" y="115"/>
                    </a:cubicBezTo>
                    <a:cubicBezTo>
                      <a:pt x="405" y="114"/>
                      <a:pt x="399" y="114"/>
                      <a:pt x="393" y="114"/>
                    </a:cubicBezTo>
                    <a:cubicBezTo>
                      <a:pt x="394" y="111"/>
                      <a:pt x="393" y="113"/>
                      <a:pt x="394" y="111"/>
                    </a:cubicBezTo>
                    <a:cubicBezTo>
                      <a:pt x="382" y="113"/>
                      <a:pt x="373" y="112"/>
                      <a:pt x="358" y="112"/>
                    </a:cubicBezTo>
                    <a:cubicBezTo>
                      <a:pt x="360" y="115"/>
                      <a:pt x="359" y="113"/>
                      <a:pt x="359" y="118"/>
                    </a:cubicBezTo>
                    <a:cubicBezTo>
                      <a:pt x="345" y="117"/>
                      <a:pt x="340" y="118"/>
                      <a:pt x="333" y="117"/>
                    </a:cubicBezTo>
                    <a:cubicBezTo>
                      <a:pt x="333" y="119"/>
                      <a:pt x="331" y="121"/>
                      <a:pt x="328" y="121"/>
                    </a:cubicBezTo>
                    <a:cubicBezTo>
                      <a:pt x="326" y="118"/>
                      <a:pt x="327" y="119"/>
                      <a:pt x="322" y="119"/>
                    </a:cubicBezTo>
                    <a:cubicBezTo>
                      <a:pt x="320" y="121"/>
                      <a:pt x="320" y="121"/>
                      <a:pt x="318" y="122"/>
                    </a:cubicBezTo>
                    <a:cubicBezTo>
                      <a:pt x="317" y="119"/>
                      <a:pt x="317" y="120"/>
                      <a:pt x="315" y="118"/>
                    </a:cubicBezTo>
                    <a:cubicBezTo>
                      <a:pt x="314" y="120"/>
                      <a:pt x="308" y="119"/>
                      <a:pt x="304" y="120"/>
                    </a:cubicBezTo>
                    <a:cubicBezTo>
                      <a:pt x="304" y="123"/>
                      <a:pt x="305" y="121"/>
                      <a:pt x="303" y="122"/>
                    </a:cubicBezTo>
                    <a:cubicBezTo>
                      <a:pt x="301" y="120"/>
                      <a:pt x="302" y="120"/>
                      <a:pt x="300" y="119"/>
                    </a:cubicBezTo>
                    <a:cubicBezTo>
                      <a:pt x="300" y="122"/>
                      <a:pt x="302" y="121"/>
                      <a:pt x="298" y="122"/>
                    </a:cubicBezTo>
                    <a:cubicBezTo>
                      <a:pt x="297" y="121"/>
                      <a:pt x="296" y="120"/>
                      <a:pt x="296" y="120"/>
                    </a:cubicBezTo>
                    <a:cubicBezTo>
                      <a:pt x="296" y="122"/>
                      <a:pt x="296" y="125"/>
                      <a:pt x="297" y="128"/>
                    </a:cubicBezTo>
                    <a:cubicBezTo>
                      <a:pt x="294" y="126"/>
                      <a:pt x="295" y="127"/>
                      <a:pt x="293" y="126"/>
                    </a:cubicBezTo>
                    <a:cubicBezTo>
                      <a:pt x="293" y="133"/>
                      <a:pt x="295" y="131"/>
                      <a:pt x="292" y="134"/>
                    </a:cubicBezTo>
                    <a:cubicBezTo>
                      <a:pt x="288" y="133"/>
                      <a:pt x="290" y="136"/>
                      <a:pt x="286" y="133"/>
                    </a:cubicBezTo>
                    <a:cubicBezTo>
                      <a:pt x="289" y="131"/>
                      <a:pt x="288" y="133"/>
                      <a:pt x="287" y="130"/>
                    </a:cubicBezTo>
                    <a:cubicBezTo>
                      <a:pt x="285" y="130"/>
                      <a:pt x="286" y="129"/>
                      <a:pt x="281" y="127"/>
                    </a:cubicBezTo>
                    <a:cubicBezTo>
                      <a:pt x="281" y="129"/>
                      <a:pt x="281" y="130"/>
                      <a:pt x="281" y="132"/>
                    </a:cubicBezTo>
                    <a:cubicBezTo>
                      <a:pt x="279" y="129"/>
                      <a:pt x="272" y="133"/>
                      <a:pt x="268" y="129"/>
                    </a:cubicBezTo>
                    <a:cubicBezTo>
                      <a:pt x="269" y="129"/>
                      <a:pt x="269" y="130"/>
                      <a:pt x="270" y="130"/>
                    </a:cubicBezTo>
                    <a:cubicBezTo>
                      <a:pt x="269" y="128"/>
                      <a:pt x="269" y="129"/>
                      <a:pt x="267" y="127"/>
                    </a:cubicBezTo>
                    <a:cubicBezTo>
                      <a:pt x="267" y="127"/>
                      <a:pt x="266" y="127"/>
                      <a:pt x="266" y="127"/>
                    </a:cubicBezTo>
                    <a:cubicBezTo>
                      <a:pt x="266" y="135"/>
                      <a:pt x="264" y="134"/>
                      <a:pt x="259" y="136"/>
                    </a:cubicBezTo>
                    <a:cubicBezTo>
                      <a:pt x="259" y="135"/>
                      <a:pt x="259" y="134"/>
                      <a:pt x="258" y="133"/>
                    </a:cubicBezTo>
                    <a:cubicBezTo>
                      <a:pt x="259" y="133"/>
                      <a:pt x="260" y="134"/>
                      <a:pt x="260" y="134"/>
                    </a:cubicBezTo>
                    <a:cubicBezTo>
                      <a:pt x="257" y="132"/>
                      <a:pt x="258" y="134"/>
                      <a:pt x="253" y="136"/>
                    </a:cubicBezTo>
                    <a:cubicBezTo>
                      <a:pt x="253" y="136"/>
                      <a:pt x="253" y="135"/>
                      <a:pt x="253" y="135"/>
                    </a:cubicBezTo>
                    <a:cubicBezTo>
                      <a:pt x="253" y="135"/>
                      <a:pt x="254" y="134"/>
                      <a:pt x="255" y="134"/>
                    </a:cubicBezTo>
                    <a:cubicBezTo>
                      <a:pt x="255" y="133"/>
                      <a:pt x="255" y="132"/>
                      <a:pt x="256" y="131"/>
                    </a:cubicBezTo>
                    <a:cubicBezTo>
                      <a:pt x="253" y="132"/>
                      <a:pt x="251" y="132"/>
                      <a:pt x="249" y="134"/>
                    </a:cubicBezTo>
                    <a:cubicBezTo>
                      <a:pt x="247" y="135"/>
                      <a:pt x="246" y="137"/>
                      <a:pt x="245" y="139"/>
                    </a:cubicBezTo>
                    <a:cubicBezTo>
                      <a:pt x="246" y="139"/>
                      <a:pt x="247" y="139"/>
                      <a:pt x="248" y="140"/>
                    </a:cubicBezTo>
                    <a:cubicBezTo>
                      <a:pt x="249" y="139"/>
                      <a:pt x="250" y="138"/>
                      <a:pt x="252" y="138"/>
                    </a:cubicBezTo>
                    <a:cubicBezTo>
                      <a:pt x="252" y="138"/>
                      <a:pt x="252" y="138"/>
                      <a:pt x="252" y="139"/>
                    </a:cubicBezTo>
                    <a:cubicBezTo>
                      <a:pt x="251" y="140"/>
                      <a:pt x="251" y="141"/>
                      <a:pt x="251" y="142"/>
                    </a:cubicBezTo>
                    <a:cubicBezTo>
                      <a:pt x="242" y="141"/>
                      <a:pt x="242" y="142"/>
                      <a:pt x="232" y="140"/>
                    </a:cubicBezTo>
                    <a:cubicBezTo>
                      <a:pt x="232" y="141"/>
                      <a:pt x="232" y="142"/>
                      <a:pt x="232" y="143"/>
                    </a:cubicBezTo>
                    <a:cubicBezTo>
                      <a:pt x="230" y="142"/>
                      <a:pt x="229" y="141"/>
                      <a:pt x="228" y="140"/>
                    </a:cubicBezTo>
                    <a:cubicBezTo>
                      <a:pt x="227" y="143"/>
                      <a:pt x="220" y="144"/>
                      <a:pt x="215" y="144"/>
                    </a:cubicBezTo>
                    <a:cubicBezTo>
                      <a:pt x="215" y="144"/>
                      <a:pt x="215" y="143"/>
                      <a:pt x="215" y="142"/>
                    </a:cubicBezTo>
                    <a:cubicBezTo>
                      <a:pt x="212" y="144"/>
                      <a:pt x="212" y="145"/>
                      <a:pt x="208" y="144"/>
                    </a:cubicBezTo>
                    <a:cubicBezTo>
                      <a:pt x="208" y="143"/>
                      <a:pt x="208" y="141"/>
                      <a:pt x="208" y="140"/>
                    </a:cubicBezTo>
                    <a:cubicBezTo>
                      <a:pt x="202" y="143"/>
                      <a:pt x="196" y="145"/>
                      <a:pt x="194" y="143"/>
                    </a:cubicBezTo>
                    <a:cubicBezTo>
                      <a:pt x="191" y="141"/>
                      <a:pt x="192" y="142"/>
                      <a:pt x="190" y="140"/>
                    </a:cubicBezTo>
                    <a:cubicBezTo>
                      <a:pt x="191" y="141"/>
                      <a:pt x="191" y="143"/>
                      <a:pt x="191" y="144"/>
                    </a:cubicBezTo>
                    <a:cubicBezTo>
                      <a:pt x="189" y="144"/>
                      <a:pt x="76" y="146"/>
                      <a:pt x="76" y="146"/>
                    </a:cubicBezTo>
                    <a:cubicBezTo>
                      <a:pt x="77" y="149"/>
                      <a:pt x="78" y="152"/>
                      <a:pt x="79" y="154"/>
                    </a:cubicBezTo>
                    <a:cubicBezTo>
                      <a:pt x="75" y="150"/>
                      <a:pt x="72" y="146"/>
                      <a:pt x="68" y="143"/>
                    </a:cubicBezTo>
                    <a:cubicBezTo>
                      <a:pt x="68" y="143"/>
                      <a:pt x="68" y="144"/>
                      <a:pt x="67" y="144"/>
                    </a:cubicBezTo>
                    <a:cubicBezTo>
                      <a:pt x="70" y="148"/>
                      <a:pt x="69" y="149"/>
                      <a:pt x="71" y="155"/>
                    </a:cubicBezTo>
                    <a:cubicBezTo>
                      <a:pt x="70" y="155"/>
                      <a:pt x="69" y="155"/>
                      <a:pt x="68" y="155"/>
                    </a:cubicBezTo>
                    <a:cubicBezTo>
                      <a:pt x="68" y="155"/>
                      <a:pt x="67" y="154"/>
                      <a:pt x="66" y="154"/>
                    </a:cubicBezTo>
                    <a:cubicBezTo>
                      <a:pt x="65" y="148"/>
                      <a:pt x="62" y="143"/>
                      <a:pt x="60" y="140"/>
                    </a:cubicBezTo>
                    <a:cubicBezTo>
                      <a:pt x="59" y="141"/>
                      <a:pt x="58" y="143"/>
                      <a:pt x="58" y="144"/>
                    </a:cubicBezTo>
                    <a:cubicBezTo>
                      <a:pt x="61" y="147"/>
                      <a:pt x="60" y="147"/>
                      <a:pt x="61" y="151"/>
                    </a:cubicBezTo>
                    <a:cubicBezTo>
                      <a:pt x="59" y="151"/>
                      <a:pt x="58" y="151"/>
                      <a:pt x="57" y="150"/>
                    </a:cubicBezTo>
                    <a:cubicBezTo>
                      <a:pt x="56" y="145"/>
                      <a:pt x="56" y="144"/>
                      <a:pt x="53" y="142"/>
                    </a:cubicBezTo>
                    <a:cubicBezTo>
                      <a:pt x="53" y="142"/>
                      <a:pt x="52" y="143"/>
                      <a:pt x="52" y="144"/>
                    </a:cubicBezTo>
                    <a:cubicBezTo>
                      <a:pt x="51" y="144"/>
                      <a:pt x="49" y="144"/>
                      <a:pt x="48" y="144"/>
                    </a:cubicBezTo>
                    <a:cubicBezTo>
                      <a:pt x="52" y="148"/>
                      <a:pt x="51" y="149"/>
                      <a:pt x="52" y="154"/>
                    </a:cubicBezTo>
                    <a:cubicBezTo>
                      <a:pt x="48" y="152"/>
                      <a:pt x="47" y="148"/>
                      <a:pt x="45" y="144"/>
                    </a:cubicBezTo>
                    <a:cubicBezTo>
                      <a:pt x="45" y="144"/>
                      <a:pt x="45" y="144"/>
                      <a:pt x="44" y="144"/>
                    </a:cubicBezTo>
                    <a:cubicBezTo>
                      <a:pt x="44" y="145"/>
                      <a:pt x="43" y="145"/>
                      <a:pt x="42" y="145"/>
                    </a:cubicBezTo>
                    <a:cubicBezTo>
                      <a:pt x="43" y="149"/>
                      <a:pt x="43" y="153"/>
                      <a:pt x="43" y="157"/>
                    </a:cubicBezTo>
                    <a:cubicBezTo>
                      <a:pt x="42" y="156"/>
                      <a:pt x="41" y="156"/>
                      <a:pt x="40" y="155"/>
                    </a:cubicBezTo>
                    <a:cubicBezTo>
                      <a:pt x="39" y="148"/>
                      <a:pt x="38" y="142"/>
                      <a:pt x="32" y="140"/>
                    </a:cubicBezTo>
                    <a:cubicBezTo>
                      <a:pt x="32" y="140"/>
                      <a:pt x="31" y="141"/>
                      <a:pt x="31" y="142"/>
                    </a:cubicBezTo>
                    <a:cubicBezTo>
                      <a:pt x="32" y="146"/>
                      <a:pt x="33" y="151"/>
                      <a:pt x="34" y="156"/>
                    </a:cubicBezTo>
                    <a:cubicBezTo>
                      <a:pt x="33" y="156"/>
                      <a:pt x="32" y="155"/>
                      <a:pt x="32" y="155"/>
                    </a:cubicBezTo>
                    <a:cubicBezTo>
                      <a:pt x="31" y="147"/>
                      <a:pt x="25" y="140"/>
                      <a:pt x="26" y="136"/>
                    </a:cubicBezTo>
                    <a:cubicBezTo>
                      <a:pt x="24" y="136"/>
                      <a:pt x="23" y="136"/>
                      <a:pt x="21" y="137"/>
                    </a:cubicBezTo>
                    <a:cubicBezTo>
                      <a:pt x="22" y="142"/>
                      <a:pt x="22" y="147"/>
                      <a:pt x="22" y="152"/>
                    </a:cubicBezTo>
                    <a:cubicBezTo>
                      <a:pt x="21" y="152"/>
                      <a:pt x="20" y="151"/>
                      <a:pt x="19" y="150"/>
                    </a:cubicBezTo>
                    <a:cubicBezTo>
                      <a:pt x="17" y="142"/>
                      <a:pt x="16" y="133"/>
                      <a:pt x="14" y="124"/>
                    </a:cubicBezTo>
                    <a:cubicBezTo>
                      <a:pt x="13" y="124"/>
                      <a:pt x="12" y="124"/>
                      <a:pt x="11" y="123"/>
                    </a:cubicBezTo>
                    <a:cubicBezTo>
                      <a:pt x="10" y="124"/>
                      <a:pt x="9" y="124"/>
                      <a:pt x="9" y="124"/>
                    </a:cubicBezTo>
                    <a:cubicBezTo>
                      <a:pt x="9" y="127"/>
                      <a:pt x="9" y="130"/>
                      <a:pt x="9" y="133"/>
                    </a:cubicBezTo>
                    <a:cubicBezTo>
                      <a:pt x="8" y="133"/>
                      <a:pt x="8" y="132"/>
                      <a:pt x="7" y="132"/>
                    </a:cubicBezTo>
                    <a:cubicBezTo>
                      <a:pt x="4" y="121"/>
                      <a:pt x="3" y="112"/>
                      <a:pt x="6" y="98"/>
                    </a:cubicBezTo>
                    <a:cubicBezTo>
                      <a:pt x="6" y="98"/>
                      <a:pt x="5" y="98"/>
                      <a:pt x="5" y="98"/>
                    </a:cubicBezTo>
                    <a:cubicBezTo>
                      <a:pt x="3" y="99"/>
                      <a:pt x="2" y="99"/>
                      <a:pt x="0" y="99"/>
                    </a:cubicBezTo>
                    <a:cubicBezTo>
                      <a:pt x="0" y="93"/>
                      <a:pt x="1" y="87"/>
                      <a:pt x="1" y="81"/>
                    </a:cubicBezTo>
                    <a:cubicBezTo>
                      <a:pt x="4" y="81"/>
                      <a:pt x="6" y="80"/>
                      <a:pt x="9" y="80"/>
                    </a:cubicBezTo>
                    <a:cubicBezTo>
                      <a:pt x="10" y="77"/>
                      <a:pt x="10" y="76"/>
                      <a:pt x="8" y="73"/>
                    </a:cubicBezTo>
                    <a:cubicBezTo>
                      <a:pt x="5" y="73"/>
                      <a:pt x="6" y="74"/>
                      <a:pt x="4" y="72"/>
                    </a:cubicBezTo>
                    <a:cubicBezTo>
                      <a:pt x="6" y="68"/>
                      <a:pt x="8" y="64"/>
                      <a:pt x="10" y="60"/>
                    </a:cubicBezTo>
                    <a:cubicBezTo>
                      <a:pt x="4" y="60"/>
                      <a:pt x="5" y="61"/>
                      <a:pt x="2" y="58"/>
                    </a:cubicBezTo>
                    <a:cubicBezTo>
                      <a:pt x="0" y="56"/>
                      <a:pt x="1" y="58"/>
                      <a:pt x="0" y="54"/>
                    </a:cubicBezTo>
                    <a:cubicBezTo>
                      <a:pt x="2" y="52"/>
                      <a:pt x="3" y="50"/>
                      <a:pt x="5" y="48"/>
                    </a:cubicBezTo>
                    <a:cubicBezTo>
                      <a:pt x="11" y="49"/>
                      <a:pt x="13" y="47"/>
                      <a:pt x="19" y="46"/>
                    </a:cubicBezTo>
                    <a:cubicBezTo>
                      <a:pt x="19" y="45"/>
                      <a:pt x="19" y="44"/>
                      <a:pt x="18" y="43"/>
                    </a:cubicBezTo>
                    <a:cubicBezTo>
                      <a:pt x="17" y="42"/>
                      <a:pt x="16" y="41"/>
                      <a:pt x="16" y="41"/>
                    </a:cubicBezTo>
                    <a:cubicBezTo>
                      <a:pt x="12" y="42"/>
                      <a:pt x="12" y="42"/>
                      <a:pt x="10" y="46"/>
                    </a:cubicBezTo>
                    <a:cubicBezTo>
                      <a:pt x="8" y="45"/>
                      <a:pt x="7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7" y="43"/>
                      <a:pt x="7" y="42"/>
                      <a:pt x="8" y="42"/>
                    </a:cubicBezTo>
                    <a:cubicBezTo>
                      <a:pt x="11" y="40"/>
                      <a:pt x="14" y="38"/>
                      <a:pt x="16" y="36"/>
                    </a:cubicBezTo>
                    <a:cubicBezTo>
                      <a:pt x="17" y="39"/>
                      <a:pt x="17" y="39"/>
                      <a:pt x="18" y="41"/>
                    </a:cubicBezTo>
                    <a:cubicBezTo>
                      <a:pt x="20" y="40"/>
                      <a:pt x="21" y="40"/>
                      <a:pt x="22" y="39"/>
                    </a:cubicBezTo>
                    <a:cubicBezTo>
                      <a:pt x="24" y="37"/>
                      <a:pt x="25" y="34"/>
                      <a:pt x="26" y="32"/>
                    </a:cubicBezTo>
                    <a:cubicBezTo>
                      <a:pt x="21" y="32"/>
                      <a:pt x="23" y="33"/>
                      <a:pt x="20" y="31"/>
                    </a:cubicBezTo>
                    <a:cubicBezTo>
                      <a:pt x="23" y="24"/>
                      <a:pt x="27" y="20"/>
                      <a:pt x="32" y="16"/>
                    </a:cubicBezTo>
                    <a:cubicBezTo>
                      <a:pt x="33" y="16"/>
                      <a:pt x="34" y="16"/>
                      <a:pt x="36" y="16"/>
                    </a:cubicBezTo>
                    <a:cubicBezTo>
                      <a:pt x="36" y="17"/>
                      <a:pt x="36" y="18"/>
                      <a:pt x="36" y="19"/>
                    </a:cubicBezTo>
                    <a:cubicBezTo>
                      <a:pt x="34" y="20"/>
                      <a:pt x="35" y="19"/>
                      <a:pt x="34" y="22"/>
                    </a:cubicBezTo>
                    <a:cubicBezTo>
                      <a:pt x="38" y="20"/>
                      <a:pt x="39" y="19"/>
                      <a:pt x="41" y="16"/>
                    </a:cubicBezTo>
                    <a:cubicBezTo>
                      <a:pt x="38" y="16"/>
                      <a:pt x="36" y="17"/>
                      <a:pt x="38" y="14"/>
                    </a:cubicBezTo>
                    <a:cubicBezTo>
                      <a:pt x="77" y="13"/>
                      <a:pt x="93" y="0"/>
                      <a:pt x="126" y="10"/>
                    </a:cubicBezTo>
                    <a:cubicBezTo>
                      <a:pt x="127" y="9"/>
                      <a:pt x="127" y="8"/>
                      <a:pt x="128" y="6"/>
                    </a:cubicBezTo>
                    <a:cubicBezTo>
                      <a:pt x="130" y="7"/>
                      <a:pt x="132" y="9"/>
                      <a:pt x="134" y="10"/>
                    </a:cubicBezTo>
                    <a:cubicBezTo>
                      <a:pt x="134" y="10"/>
                      <a:pt x="144" y="8"/>
                      <a:pt x="144" y="8"/>
                    </a:cubicBezTo>
                    <a:cubicBezTo>
                      <a:pt x="140" y="4"/>
                      <a:pt x="226" y="12"/>
                      <a:pt x="230" y="10"/>
                    </a:cubicBezTo>
                    <a:cubicBezTo>
                      <a:pt x="232" y="8"/>
                      <a:pt x="264" y="15"/>
                      <a:pt x="257" y="15"/>
                    </a:cubicBezTo>
                    <a:cubicBezTo>
                      <a:pt x="260" y="16"/>
                      <a:pt x="278" y="11"/>
                      <a:pt x="281" y="14"/>
                    </a:cubicBezTo>
                    <a:cubicBezTo>
                      <a:pt x="281" y="15"/>
                      <a:pt x="281" y="15"/>
                      <a:pt x="280" y="16"/>
                    </a:cubicBezTo>
                    <a:cubicBezTo>
                      <a:pt x="287" y="12"/>
                      <a:pt x="296" y="16"/>
                      <a:pt x="304" y="19"/>
                    </a:cubicBezTo>
                    <a:cubicBezTo>
                      <a:pt x="304" y="17"/>
                      <a:pt x="304" y="16"/>
                      <a:pt x="304" y="15"/>
                    </a:cubicBezTo>
                    <a:cubicBezTo>
                      <a:pt x="306" y="15"/>
                      <a:pt x="309" y="15"/>
                      <a:pt x="312" y="15"/>
                    </a:cubicBezTo>
                    <a:cubicBezTo>
                      <a:pt x="312" y="16"/>
                      <a:pt x="313" y="17"/>
                      <a:pt x="313" y="18"/>
                    </a:cubicBezTo>
                    <a:cubicBezTo>
                      <a:pt x="312" y="17"/>
                      <a:pt x="312" y="17"/>
                      <a:pt x="311" y="17"/>
                    </a:cubicBezTo>
                    <a:cubicBezTo>
                      <a:pt x="315" y="18"/>
                      <a:pt x="314" y="14"/>
                      <a:pt x="317" y="15"/>
                    </a:cubicBezTo>
                    <a:cubicBezTo>
                      <a:pt x="318" y="18"/>
                      <a:pt x="322" y="20"/>
                      <a:pt x="324" y="21"/>
                    </a:cubicBezTo>
                    <a:cubicBezTo>
                      <a:pt x="329" y="18"/>
                      <a:pt x="353" y="19"/>
                      <a:pt x="355" y="21"/>
                    </a:cubicBezTo>
                    <a:cubicBezTo>
                      <a:pt x="354" y="22"/>
                      <a:pt x="353" y="23"/>
                      <a:pt x="352" y="24"/>
                    </a:cubicBezTo>
                    <a:cubicBezTo>
                      <a:pt x="375" y="20"/>
                      <a:pt x="380" y="20"/>
                      <a:pt x="406" y="20"/>
                    </a:cubicBezTo>
                    <a:cubicBezTo>
                      <a:pt x="403" y="23"/>
                      <a:pt x="401" y="28"/>
                      <a:pt x="402" y="33"/>
                    </a:cubicBezTo>
                    <a:cubicBezTo>
                      <a:pt x="400" y="32"/>
                      <a:pt x="398" y="32"/>
                      <a:pt x="396" y="31"/>
                    </a:cubicBezTo>
                    <a:cubicBezTo>
                      <a:pt x="396" y="32"/>
                      <a:pt x="396" y="34"/>
                      <a:pt x="396" y="35"/>
                    </a:cubicBezTo>
                    <a:cubicBezTo>
                      <a:pt x="400" y="35"/>
                      <a:pt x="405" y="34"/>
                      <a:pt x="409" y="34"/>
                    </a:cubicBezTo>
                    <a:cubicBezTo>
                      <a:pt x="408" y="36"/>
                      <a:pt x="408" y="38"/>
                      <a:pt x="407" y="40"/>
                    </a:cubicBezTo>
                    <a:cubicBezTo>
                      <a:pt x="410" y="38"/>
                      <a:pt x="410" y="37"/>
                      <a:pt x="411" y="34"/>
                    </a:cubicBezTo>
                    <a:cubicBezTo>
                      <a:pt x="415" y="35"/>
                      <a:pt x="418" y="35"/>
                      <a:pt x="424" y="35"/>
                    </a:cubicBezTo>
                    <a:cubicBezTo>
                      <a:pt x="424" y="36"/>
                      <a:pt x="424" y="36"/>
                      <a:pt x="424" y="37"/>
                    </a:cubicBezTo>
                    <a:cubicBezTo>
                      <a:pt x="419" y="37"/>
                      <a:pt x="415" y="37"/>
                      <a:pt x="411" y="37"/>
                    </a:cubicBezTo>
                    <a:cubicBezTo>
                      <a:pt x="411" y="38"/>
                      <a:pt x="412" y="38"/>
                      <a:pt x="412" y="39"/>
                    </a:cubicBezTo>
                    <a:cubicBezTo>
                      <a:pt x="412" y="42"/>
                      <a:pt x="412" y="41"/>
                      <a:pt x="414" y="44"/>
                    </a:cubicBezTo>
                    <a:cubicBezTo>
                      <a:pt x="412" y="44"/>
                      <a:pt x="411" y="44"/>
                      <a:pt x="409" y="44"/>
                    </a:cubicBezTo>
                    <a:cubicBezTo>
                      <a:pt x="409" y="43"/>
                      <a:pt x="409" y="42"/>
                      <a:pt x="409" y="41"/>
                    </a:cubicBezTo>
                    <a:cubicBezTo>
                      <a:pt x="408" y="42"/>
                      <a:pt x="407" y="43"/>
                      <a:pt x="406" y="45"/>
                    </a:cubicBezTo>
                    <a:cubicBezTo>
                      <a:pt x="409" y="47"/>
                      <a:pt x="407" y="46"/>
                      <a:pt x="408" y="49"/>
                    </a:cubicBezTo>
                    <a:cubicBezTo>
                      <a:pt x="409" y="49"/>
                      <a:pt x="409" y="49"/>
                      <a:pt x="410" y="48"/>
                    </a:cubicBezTo>
                    <a:cubicBezTo>
                      <a:pt x="411" y="45"/>
                      <a:pt x="409" y="47"/>
                      <a:pt x="412" y="46"/>
                    </a:cubicBezTo>
                    <a:cubicBezTo>
                      <a:pt x="413" y="50"/>
                      <a:pt x="416" y="54"/>
                      <a:pt x="421" y="56"/>
                    </a:cubicBezTo>
                    <a:cubicBezTo>
                      <a:pt x="424" y="55"/>
                      <a:pt x="424" y="55"/>
                      <a:pt x="427" y="55"/>
                    </a:cubicBezTo>
                    <a:cubicBezTo>
                      <a:pt x="427" y="54"/>
                      <a:pt x="427" y="52"/>
                      <a:pt x="427" y="50"/>
                    </a:cubicBezTo>
                    <a:cubicBezTo>
                      <a:pt x="430" y="53"/>
                      <a:pt x="428" y="53"/>
                      <a:pt x="432" y="51"/>
                    </a:cubicBezTo>
                    <a:cubicBezTo>
                      <a:pt x="429" y="50"/>
                      <a:pt x="429" y="49"/>
                      <a:pt x="432" y="46"/>
                    </a:cubicBezTo>
                    <a:cubicBezTo>
                      <a:pt x="433" y="46"/>
                      <a:pt x="433" y="46"/>
                      <a:pt x="434" y="47"/>
                    </a:cubicBezTo>
                    <a:cubicBezTo>
                      <a:pt x="436" y="54"/>
                      <a:pt x="441" y="52"/>
                      <a:pt x="447" y="58"/>
                    </a:cubicBezTo>
                    <a:cubicBezTo>
                      <a:pt x="446" y="58"/>
                      <a:pt x="445" y="58"/>
                      <a:pt x="445" y="58"/>
                    </a:cubicBezTo>
                    <a:cubicBezTo>
                      <a:pt x="445" y="59"/>
                      <a:pt x="445" y="59"/>
                      <a:pt x="445" y="60"/>
                    </a:cubicBezTo>
                    <a:cubicBezTo>
                      <a:pt x="438" y="58"/>
                      <a:pt x="434" y="62"/>
                      <a:pt x="429" y="61"/>
                    </a:cubicBezTo>
                    <a:cubicBezTo>
                      <a:pt x="428" y="58"/>
                      <a:pt x="427" y="55"/>
                      <a:pt x="424" y="58"/>
                    </a:cubicBezTo>
                    <a:cubicBezTo>
                      <a:pt x="427" y="59"/>
                      <a:pt x="428" y="57"/>
                      <a:pt x="427" y="61"/>
                    </a:cubicBezTo>
                    <a:cubicBezTo>
                      <a:pt x="427" y="61"/>
                      <a:pt x="426" y="60"/>
                      <a:pt x="425" y="60"/>
                    </a:cubicBezTo>
                    <a:cubicBezTo>
                      <a:pt x="424" y="59"/>
                      <a:pt x="422" y="58"/>
                      <a:pt x="420" y="57"/>
                    </a:cubicBezTo>
                    <a:cubicBezTo>
                      <a:pt x="418" y="59"/>
                      <a:pt x="417" y="60"/>
                      <a:pt x="417" y="64"/>
                    </a:cubicBezTo>
                    <a:cubicBezTo>
                      <a:pt x="420" y="66"/>
                      <a:pt x="418" y="64"/>
                      <a:pt x="420" y="68"/>
                    </a:cubicBezTo>
                    <a:cubicBezTo>
                      <a:pt x="418" y="67"/>
                      <a:pt x="416" y="67"/>
                      <a:pt x="414" y="67"/>
                    </a:cubicBezTo>
                    <a:cubicBezTo>
                      <a:pt x="414" y="66"/>
                      <a:pt x="414" y="66"/>
                      <a:pt x="414" y="66"/>
                    </a:cubicBezTo>
                    <a:cubicBezTo>
                      <a:pt x="416" y="64"/>
                      <a:pt x="416" y="65"/>
                      <a:pt x="415" y="62"/>
                    </a:cubicBezTo>
                    <a:cubicBezTo>
                      <a:pt x="415" y="62"/>
                      <a:pt x="414" y="62"/>
                      <a:pt x="414" y="62"/>
                    </a:cubicBezTo>
                    <a:cubicBezTo>
                      <a:pt x="414" y="64"/>
                      <a:pt x="413" y="66"/>
                      <a:pt x="413" y="69"/>
                    </a:cubicBezTo>
                    <a:cubicBezTo>
                      <a:pt x="410" y="68"/>
                      <a:pt x="407" y="67"/>
                      <a:pt x="404" y="67"/>
                    </a:cubicBezTo>
                    <a:cubicBezTo>
                      <a:pt x="406" y="70"/>
                      <a:pt x="406" y="69"/>
                      <a:pt x="405" y="72"/>
                    </a:cubicBezTo>
                    <a:cubicBezTo>
                      <a:pt x="401" y="69"/>
                      <a:pt x="397" y="70"/>
                      <a:pt x="395" y="69"/>
                    </a:cubicBezTo>
                    <a:cubicBezTo>
                      <a:pt x="398" y="65"/>
                      <a:pt x="397" y="67"/>
                      <a:pt x="399" y="63"/>
                    </a:cubicBezTo>
                    <a:cubicBezTo>
                      <a:pt x="394" y="65"/>
                      <a:pt x="393" y="66"/>
                      <a:pt x="386" y="67"/>
                    </a:cubicBezTo>
                    <a:cubicBezTo>
                      <a:pt x="387" y="67"/>
                      <a:pt x="388" y="68"/>
                      <a:pt x="389" y="69"/>
                    </a:cubicBezTo>
                    <a:cubicBezTo>
                      <a:pt x="390" y="68"/>
                      <a:pt x="391" y="68"/>
                      <a:pt x="392" y="68"/>
                    </a:cubicBezTo>
                    <a:cubicBezTo>
                      <a:pt x="392" y="69"/>
                      <a:pt x="392" y="70"/>
                      <a:pt x="392" y="72"/>
                    </a:cubicBezTo>
                    <a:cubicBezTo>
                      <a:pt x="387" y="71"/>
                      <a:pt x="388" y="71"/>
                      <a:pt x="385" y="72"/>
                    </a:cubicBezTo>
                    <a:cubicBezTo>
                      <a:pt x="392" y="73"/>
                      <a:pt x="395" y="74"/>
                      <a:pt x="399" y="77"/>
                    </a:cubicBezTo>
                    <a:cubicBezTo>
                      <a:pt x="399" y="74"/>
                      <a:pt x="399" y="75"/>
                      <a:pt x="400" y="73"/>
                    </a:cubicBezTo>
                    <a:cubicBezTo>
                      <a:pt x="400" y="75"/>
                      <a:pt x="400" y="77"/>
                      <a:pt x="400" y="78"/>
                    </a:cubicBezTo>
                    <a:cubicBezTo>
                      <a:pt x="404" y="77"/>
                      <a:pt x="402" y="78"/>
                      <a:pt x="404" y="76"/>
                    </a:cubicBezTo>
                    <a:cubicBezTo>
                      <a:pt x="402" y="76"/>
                      <a:pt x="404" y="77"/>
                      <a:pt x="401" y="75"/>
                    </a:cubicBezTo>
                    <a:cubicBezTo>
                      <a:pt x="404" y="74"/>
                      <a:pt x="406" y="73"/>
                      <a:pt x="408" y="72"/>
                    </a:cubicBezTo>
                    <a:cubicBezTo>
                      <a:pt x="408" y="72"/>
                      <a:pt x="409" y="72"/>
                      <a:pt x="409" y="72"/>
                    </a:cubicBezTo>
                    <a:cubicBezTo>
                      <a:pt x="409" y="78"/>
                      <a:pt x="410" y="79"/>
                      <a:pt x="412" y="83"/>
                    </a:cubicBezTo>
                    <a:cubicBezTo>
                      <a:pt x="415" y="82"/>
                      <a:pt x="417" y="80"/>
                      <a:pt x="420" y="79"/>
                    </a:cubicBezTo>
                    <a:cubicBezTo>
                      <a:pt x="420" y="80"/>
                      <a:pt x="421" y="82"/>
                      <a:pt x="422" y="83"/>
                    </a:cubicBezTo>
                    <a:cubicBezTo>
                      <a:pt x="426" y="80"/>
                      <a:pt x="423" y="82"/>
                      <a:pt x="427" y="81"/>
                    </a:cubicBezTo>
                    <a:cubicBezTo>
                      <a:pt x="427" y="79"/>
                      <a:pt x="427" y="77"/>
                      <a:pt x="427" y="75"/>
                    </a:cubicBezTo>
                    <a:cubicBezTo>
                      <a:pt x="429" y="75"/>
                      <a:pt x="430" y="75"/>
                      <a:pt x="431" y="75"/>
                    </a:cubicBezTo>
                    <a:cubicBezTo>
                      <a:pt x="431" y="76"/>
                      <a:pt x="431" y="76"/>
                      <a:pt x="431" y="76"/>
                    </a:cubicBezTo>
                    <a:cubicBezTo>
                      <a:pt x="431" y="78"/>
                      <a:pt x="430" y="80"/>
                      <a:pt x="429" y="81"/>
                    </a:cubicBezTo>
                    <a:cubicBezTo>
                      <a:pt x="437" y="81"/>
                      <a:pt x="441" y="78"/>
                      <a:pt x="441" y="78"/>
                    </a:cubicBezTo>
                    <a:cubicBezTo>
                      <a:pt x="440" y="76"/>
                      <a:pt x="441" y="75"/>
                      <a:pt x="439" y="76"/>
                    </a:cubicBezTo>
                    <a:cubicBezTo>
                      <a:pt x="438" y="77"/>
                      <a:pt x="438" y="78"/>
                      <a:pt x="437" y="79"/>
                    </a:cubicBezTo>
                    <a:cubicBezTo>
                      <a:pt x="437" y="78"/>
                      <a:pt x="438" y="77"/>
                      <a:pt x="438" y="76"/>
                    </a:cubicBezTo>
                    <a:cubicBezTo>
                      <a:pt x="435" y="75"/>
                      <a:pt x="438" y="75"/>
                      <a:pt x="439" y="73"/>
                    </a:cubicBezTo>
                    <a:cubicBezTo>
                      <a:pt x="442" y="73"/>
                      <a:pt x="445" y="73"/>
                      <a:pt x="448" y="73"/>
                    </a:cubicBezTo>
                    <a:cubicBezTo>
                      <a:pt x="448" y="75"/>
                      <a:pt x="448" y="76"/>
                      <a:pt x="448" y="77"/>
                    </a:cubicBezTo>
                    <a:cubicBezTo>
                      <a:pt x="450" y="75"/>
                      <a:pt x="449" y="74"/>
                      <a:pt x="449" y="71"/>
                    </a:cubicBezTo>
                    <a:cubicBezTo>
                      <a:pt x="450" y="71"/>
                      <a:pt x="450" y="71"/>
                      <a:pt x="450" y="71"/>
                    </a:cubicBezTo>
                    <a:cubicBezTo>
                      <a:pt x="451" y="71"/>
                      <a:pt x="452" y="71"/>
                      <a:pt x="453" y="72"/>
                    </a:cubicBezTo>
                    <a:cubicBezTo>
                      <a:pt x="452" y="77"/>
                      <a:pt x="451" y="75"/>
                      <a:pt x="452" y="78"/>
                    </a:cubicBezTo>
                    <a:cubicBezTo>
                      <a:pt x="455" y="79"/>
                      <a:pt x="456" y="79"/>
                      <a:pt x="458" y="80"/>
                    </a:cubicBezTo>
                    <a:cubicBezTo>
                      <a:pt x="460" y="77"/>
                      <a:pt x="460" y="81"/>
                      <a:pt x="462" y="76"/>
                    </a:cubicBezTo>
                    <a:cubicBezTo>
                      <a:pt x="463" y="78"/>
                      <a:pt x="463" y="79"/>
                      <a:pt x="465" y="80"/>
                    </a:cubicBezTo>
                    <a:cubicBezTo>
                      <a:pt x="464" y="78"/>
                      <a:pt x="462" y="75"/>
                      <a:pt x="461" y="72"/>
                    </a:cubicBezTo>
                    <a:cubicBezTo>
                      <a:pt x="465" y="73"/>
                      <a:pt x="463" y="75"/>
                      <a:pt x="467" y="72"/>
                    </a:cubicBezTo>
                    <a:cubicBezTo>
                      <a:pt x="463" y="70"/>
                      <a:pt x="465" y="73"/>
                      <a:pt x="465" y="69"/>
                    </a:cubicBezTo>
                    <a:cubicBezTo>
                      <a:pt x="467" y="70"/>
                      <a:pt x="470" y="69"/>
                      <a:pt x="468" y="64"/>
                    </a:cubicBezTo>
                    <a:cubicBezTo>
                      <a:pt x="470" y="66"/>
                      <a:pt x="469" y="65"/>
                      <a:pt x="470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9" name="Freeform 18"/>
              <p:cNvSpPr/>
              <p:nvPr/>
            </p:nvSpPr>
            <p:spPr bwMode="auto">
              <a:xfrm>
                <a:off x="3743" y="1989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0" name="Freeform 19"/>
              <p:cNvSpPr/>
              <p:nvPr/>
            </p:nvSpPr>
            <p:spPr bwMode="auto">
              <a:xfrm>
                <a:off x="4243" y="198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1" name="Freeform 20"/>
              <p:cNvSpPr/>
              <p:nvPr/>
            </p:nvSpPr>
            <p:spPr bwMode="auto">
              <a:xfrm>
                <a:off x="4312" y="1989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5 w 7"/>
                  <a:gd name="T7" fmla="*/ 1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5" y="1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2" name="Freeform 21"/>
              <p:cNvSpPr/>
              <p:nvPr/>
            </p:nvSpPr>
            <p:spPr bwMode="auto">
              <a:xfrm>
                <a:off x="3579" y="1992"/>
                <a:ext cx="22" cy="7"/>
              </a:xfrm>
              <a:custGeom>
                <a:avLst/>
                <a:gdLst>
                  <a:gd name="T0" fmla="*/ 1 w 9"/>
                  <a:gd name="T1" fmla="*/ 0 h 3"/>
                  <a:gd name="T2" fmla="*/ 9 w 9"/>
                  <a:gd name="T3" fmla="*/ 1 h 3"/>
                  <a:gd name="T4" fmla="*/ 8 w 9"/>
                  <a:gd name="T5" fmla="*/ 3 h 3"/>
                  <a:gd name="T6" fmla="*/ 7 w 9"/>
                  <a:gd name="T7" fmla="*/ 3 h 3"/>
                  <a:gd name="T8" fmla="*/ 1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1" y="0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3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3" name="Freeform 22"/>
              <p:cNvSpPr/>
              <p:nvPr/>
            </p:nvSpPr>
            <p:spPr bwMode="auto">
              <a:xfrm>
                <a:off x="3612" y="1992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1"/>
                      <a:pt x="2" y="1"/>
                      <a:pt x="4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4" name="Freeform 23"/>
              <p:cNvSpPr/>
              <p:nvPr/>
            </p:nvSpPr>
            <p:spPr bwMode="auto">
              <a:xfrm>
                <a:off x="4181" y="1992"/>
                <a:ext cx="19" cy="7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2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4" y="0"/>
                      <a:pt x="6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5" name="Freeform 24"/>
              <p:cNvSpPr/>
              <p:nvPr/>
            </p:nvSpPr>
            <p:spPr bwMode="auto">
              <a:xfrm>
                <a:off x="4205" y="1992"/>
                <a:ext cx="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6" name="Freeform 25"/>
              <p:cNvSpPr/>
              <p:nvPr/>
            </p:nvSpPr>
            <p:spPr bwMode="auto">
              <a:xfrm>
                <a:off x="4215" y="1992"/>
                <a:ext cx="16" cy="4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6 w 7"/>
                  <a:gd name="T5" fmla="*/ 2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3" y="0"/>
                      <a:pt x="5" y="0"/>
                      <a:pt x="7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7" name="Freeform 26"/>
              <p:cNvSpPr/>
              <p:nvPr/>
            </p:nvSpPr>
            <p:spPr bwMode="auto">
              <a:xfrm>
                <a:off x="4257" y="199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8" name="Freeform 27"/>
              <p:cNvSpPr/>
              <p:nvPr/>
            </p:nvSpPr>
            <p:spPr bwMode="auto">
              <a:xfrm>
                <a:off x="3110" y="199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9" name="Freeform 28"/>
              <p:cNvSpPr/>
              <p:nvPr/>
            </p:nvSpPr>
            <p:spPr bwMode="auto">
              <a:xfrm>
                <a:off x="3489" y="1994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1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3" y="2"/>
                      <a:pt x="3" y="3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0" name="Freeform 29"/>
              <p:cNvSpPr/>
              <p:nvPr/>
            </p:nvSpPr>
            <p:spPr bwMode="auto">
              <a:xfrm>
                <a:off x="3508" y="199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3 w 3"/>
                  <a:gd name="T5" fmla="*/ 2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1" name="Freeform 30"/>
              <p:cNvSpPr/>
              <p:nvPr/>
            </p:nvSpPr>
            <p:spPr bwMode="auto">
              <a:xfrm>
                <a:off x="3556" y="199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2" name="Freeform 31"/>
              <p:cNvSpPr/>
              <p:nvPr/>
            </p:nvSpPr>
            <p:spPr bwMode="auto">
              <a:xfrm>
                <a:off x="3567" y="199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3" name="Freeform 32"/>
              <p:cNvSpPr/>
              <p:nvPr/>
            </p:nvSpPr>
            <p:spPr bwMode="auto">
              <a:xfrm>
                <a:off x="4127" y="1996"/>
                <a:ext cx="24" cy="15"/>
              </a:xfrm>
              <a:custGeom>
                <a:avLst/>
                <a:gdLst>
                  <a:gd name="T0" fmla="*/ 0 w 10"/>
                  <a:gd name="T1" fmla="*/ 0 h 6"/>
                  <a:gd name="T2" fmla="*/ 10 w 10"/>
                  <a:gd name="T3" fmla="*/ 0 h 6"/>
                  <a:gd name="T4" fmla="*/ 10 w 10"/>
                  <a:gd name="T5" fmla="*/ 1 h 6"/>
                  <a:gd name="T6" fmla="*/ 9 w 10"/>
                  <a:gd name="T7" fmla="*/ 1 h 6"/>
                  <a:gd name="T8" fmla="*/ 1 w 10"/>
                  <a:gd name="T9" fmla="*/ 6 h 6"/>
                  <a:gd name="T10" fmla="*/ 1 w 10"/>
                  <a:gd name="T11" fmla="*/ 4 h 6"/>
                  <a:gd name="T12" fmla="*/ 0 w 10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cubicBezTo>
                      <a:pt x="3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6" y="3"/>
                      <a:pt x="3" y="4"/>
                      <a:pt x="1" y="6"/>
                    </a:cubicBezTo>
                    <a:cubicBezTo>
                      <a:pt x="1" y="5"/>
                      <a:pt x="1" y="5"/>
                      <a:pt x="1" y="4"/>
                    </a:cubicBezTo>
                    <a:cubicBezTo>
                      <a:pt x="1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4" name="Freeform 33"/>
              <p:cNvSpPr/>
              <p:nvPr/>
            </p:nvSpPr>
            <p:spPr bwMode="auto">
              <a:xfrm>
                <a:off x="4243" y="1996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4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5" y="2"/>
                      <a:pt x="3" y="1"/>
                      <a:pt x="4" y="4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5" name="Freeform 34"/>
              <p:cNvSpPr/>
              <p:nvPr/>
            </p:nvSpPr>
            <p:spPr bwMode="auto">
              <a:xfrm>
                <a:off x="4262" y="1996"/>
                <a:ext cx="19" cy="24"/>
              </a:xfrm>
              <a:custGeom>
                <a:avLst/>
                <a:gdLst>
                  <a:gd name="T0" fmla="*/ 1 w 8"/>
                  <a:gd name="T1" fmla="*/ 0 h 10"/>
                  <a:gd name="T2" fmla="*/ 8 w 8"/>
                  <a:gd name="T3" fmla="*/ 8 h 10"/>
                  <a:gd name="T4" fmla="*/ 1 w 8"/>
                  <a:gd name="T5" fmla="*/ 10 h 10"/>
                  <a:gd name="T6" fmla="*/ 0 w 8"/>
                  <a:gd name="T7" fmla="*/ 6 h 10"/>
                  <a:gd name="T8" fmla="*/ 1 w 8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1" y="0"/>
                    </a:moveTo>
                    <a:cubicBezTo>
                      <a:pt x="5" y="2"/>
                      <a:pt x="8" y="6"/>
                      <a:pt x="8" y="8"/>
                    </a:cubicBezTo>
                    <a:cubicBezTo>
                      <a:pt x="6" y="8"/>
                      <a:pt x="4" y="9"/>
                      <a:pt x="1" y="10"/>
                    </a:cubicBezTo>
                    <a:cubicBezTo>
                      <a:pt x="1" y="8"/>
                      <a:pt x="1" y="7"/>
                      <a:pt x="0" y="6"/>
                    </a:cubicBezTo>
                    <a:cubicBezTo>
                      <a:pt x="4" y="3"/>
                      <a:pt x="2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6" name="Freeform 35"/>
              <p:cNvSpPr/>
              <p:nvPr/>
            </p:nvSpPr>
            <p:spPr bwMode="auto">
              <a:xfrm>
                <a:off x="4224" y="1999"/>
                <a:ext cx="17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0 h 3"/>
                  <a:gd name="T4" fmla="*/ 4 w 7"/>
                  <a:gd name="T5" fmla="*/ 1 h 3"/>
                  <a:gd name="T6" fmla="*/ 5 w 7"/>
                  <a:gd name="T7" fmla="*/ 3 h 3"/>
                  <a:gd name="T8" fmla="*/ 0 w 7"/>
                  <a:gd name="T9" fmla="*/ 3 h 3"/>
                  <a:gd name="T10" fmla="*/ 1 w 7"/>
                  <a:gd name="T11" fmla="*/ 1 h 3"/>
                  <a:gd name="T12" fmla="*/ 3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0"/>
                      <a:pt x="6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4" y="2"/>
                      <a:pt x="5" y="2"/>
                      <a:pt x="5" y="3"/>
                    </a:cubicBezTo>
                    <a:cubicBezTo>
                      <a:pt x="3" y="3"/>
                      <a:pt x="2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7" name="Freeform 36"/>
              <p:cNvSpPr/>
              <p:nvPr/>
            </p:nvSpPr>
            <p:spPr bwMode="auto">
              <a:xfrm>
                <a:off x="4260" y="1999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8" name="Freeform 37"/>
              <p:cNvSpPr/>
              <p:nvPr/>
            </p:nvSpPr>
            <p:spPr bwMode="auto">
              <a:xfrm>
                <a:off x="4141" y="2001"/>
                <a:ext cx="74" cy="10"/>
              </a:xfrm>
              <a:custGeom>
                <a:avLst/>
                <a:gdLst>
                  <a:gd name="T0" fmla="*/ 3 w 31"/>
                  <a:gd name="T1" fmla="*/ 0 h 4"/>
                  <a:gd name="T2" fmla="*/ 31 w 31"/>
                  <a:gd name="T3" fmla="*/ 2 h 4"/>
                  <a:gd name="T4" fmla="*/ 0 w 31"/>
                  <a:gd name="T5" fmla="*/ 3 h 4"/>
                  <a:gd name="T6" fmla="*/ 3 w 3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4">
                    <a:moveTo>
                      <a:pt x="3" y="0"/>
                    </a:moveTo>
                    <a:cubicBezTo>
                      <a:pt x="13" y="1"/>
                      <a:pt x="22" y="1"/>
                      <a:pt x="31" y="2"/>
                    </a:cubicBezTo>
                    <a:cubicBezTo>
                      <a:pt x="21" y="2"/>
                      <a:pt x="10" y="3"/>
                      <a:pt x="0" y="3"/>
                    </a:cubicBezTo>
                    <a:cubicBezTo>
                      <a:pt x="4" y="2"/>
                      <a:pt x="2" y="4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9" name="Freeform 38"/>
              <p:cNvSpPr/>
              <p:nvPr/>
            </p:nvSpPr>
            <p:spPr bwMode="auto">
              <a:xfrm>
                <a:off x="4295" y="2001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0" name="Freeform 39"/>
              <p:cNvSpPr/>
              <p:nvPr/>
            </p:nvSpPr>
            <p:spPr bwMode="auto">
              <a:xfrm>
                <a:off x="4345" y="2001"/>
                <a:ext cx="38" cy="15"/>
              </a:xfrm>
              <a:custGeom>
                <a:avLst/>
                <a:gdLst>
                  <a:gd name="T0" fmla="*/ 7 w 16"/>
                  <a:gd name="T1" fmla="*/ 0 h 6"/>
                  <a:gd name="T2" fmla="*/ 11 w 16"/>
                  <a:gd name="T3" fmla="*/ 3 h 6"/>
                  <a:gd name="T4" fmla="*/ 16 w 16"/>
                  <a:gd name="T5" fmla="*/ 4 h 6"/>
                  <a:gd name="T6" fmla="*/ 1 w 16"/>
                  <a:gd name="T7" fmla="*/ 6 h 6"/>
                  <a:gd name="T8" fmla="*/ 0 w 16"/>
                  <a:gd name="T9" fmla="*/ 1 h 6"/>
                  <a:gd name="T10" fmla="*/ 7 w 1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">
                    <a:moveTo>
                      <a:pt x="7" y="0"/>
                    </a:moveTo>
                    <a:cubicBezTo>
                      <a:pt x="10" y="2"/>
                      <a:pt x="6" y="2"/>
                      <a:pt x="11" y="3"/>
                    </a:cubicBezTo>
                    <a:cubicBezTo>
                      <a:pt x="14" y="0"/>
                      <a:pt x="14" y="1"/>
                      <a:pt x="16" y="4"/>
                    </a:cubicBezTo>
                    <a:cubicBezTo>
                      <a:pt x="11" y="5"/>
                      <a:pt x="6" y="5"/>
                      <a:pt x="1" y="6"/>
                    </a:cubicBezTo>
                    <a:cubicBezTo>
                      <a:pt x="1" y="4"/>
                      <a:pt x="0" y="3"/>
                      <a:pt x="0" y="1"/>
                    </a:cubicBezTo>
                    <a:cubicBezTo>
                      <a:pt x="2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1" name="Freeform 40"/>
              <p:cNvSpPr/>
              <p:nvPr/>
            </p:nvSpPr>
            <p:spPr bwMode="auto">
              <a:xfrm>
                <a:off x="4419" y="2001"/>
                <a:ext cx="16" cy="3"/>
              </a:xfrm>
              <a:custGeom>
                <a:avLst/>
                <a:gdLst>
                  <a:gd name="T0" fmla="*/ 0 w 7"/>
                  <a:gd name="T1" fmla="*/ 0 h 1"/>
                  <a:gd name="T2" fmla="*/ 7 w 7"/>
                  <a:gd name="T3" fmla="*/ 1 h 1"/>
                  <a:gd name="T4" fmla="*/ 0 w 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">
                    <a:moveTo>
                      <a:pt x="0" y="0"/>
                    </a:moveTo>
                    <a:cubicBezTo>
                      <a:pt x="2" y="0"/>
                      <a:pt x="5" y="1"/>
                      <a:pt x="7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2" name="Freeform 41"/>
              <p:cNvSpPr/>
              <p:nvPr/>
            </p:nvSpPr>
            <p:spPr bwMode="auto">
              <a:xfrm>
                <a:off x="3885" y="2004"/>
                <a:ext cx="14" cy="14"/>
              </a:xfrm>
              <a:custGeom>
                <a:avLst/>
                <a:gdLst>
                  <a:gd name="T0" fmla="*/ 4 w 6"/>
                  <a:gd name="T1" fmla="*/ 0 h 6"/>
                  <a:gd name="T2" fmla="*/ 5 w 6"/>
                  <a:gd name="T3" fmla="*/ 6 h 6"/>
                  <a:gd name="T4" fmla="*/ 0 w 6"/>
                  <a:gd name="T5" fmla="*/ 4 h 6"/>
                  <a:gd name="T6" fmla="*/ 5 w 6"/>
                  <a:gd name="T7" fmla="*/ 4 h 6"/>
                  <a:gd name="T8" fmla="*/ 5 w 6"/>
                  <a:gd name="T9" fmla="*/ 2 h 6"/>
                  <a:gd name="T10" fmla="*/ 3 w 6"/>
                  <a:gd name="T11" fmla="*/ 2 h 6"/>
                  <a:gd name="T12" fmla="*/ 4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6" y="2"/>
                      <a:pt x="6" y="2"/>
                      <a:pt x="5" y="6"/>
                    </a:cubicBezTo>
                    <a:cubicBezTo>
                      <a:pt x="1" y="5"/>
                      <a:pt x="2" y="5"/>
                      <a:pt x="0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1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3" name="Freeform 42"/>
              <p:cNvSpPr/>
              <p:nvPr/>
            </p:nvSpPr>
            <p:spPr bwMode="auto">
              <a:xfrm>
                <a:off x="3914" y="2004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4" name="Freeform 43"/>
              <p:cNvSpPr/>
              <p:nvPr/>
            </p:nvSpPr>
            <p:spPr bwMode="auto">
              <a:xfrm>
                <a:off x="4032" y="2004"/>
                <a:ext cx="5" cy="9"/>
              </a:xfrm>
              <a:custGeom>
                <a:avLst/>
                <a:gdLst>
                  <a:gd name="T0" fmla="*/ 1 w 2"/>
                  <a:gd name="T1" fmla="*/ 0 h 4"/>
                  <a:gd name="T2" fmla="*/ 1 w 2"/>
                  <a:gd name="T3" fmla="*/ 2 h 4"/>
                  <a:gd name="T4" fmla="*/ 1 w 2"/>
                  <a:gd name="T5" fmla="*/ 4 h 4"/>
                  <a:gd name="T6" fmla="*/ 0 w 2"/>
                  <a:gd name="T7" fmla="*/ 3 h 4"/>
                  <a:gd name="T8" fmla="*/ 1 w 2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2" y="2"/>
                      <a:pt x="2" y="0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5" name="Freeform 44"/>
              <p:cNvSpPr/>
              <p:nvPr/>
            </p:nvSpPr>
            <p:spPr bwMode="auto">
              <a:xfrm>
                <a:off x="4388" y="2004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6" name="Freeform 45"/>
              <p:cNvSpPr/>
              <p:nvPr/>
            </p:nvSpPr>
            <p:spPr bwMode="auto">
              <a:xfrm>
                <a:off x="3873" y="20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7" name="Freeform 46"/>
              <p:cNvSpPr/>
              <p:nvPr/>
            </p:nvSpPr>
            <p:spPr bwMode="auto">
              <a:xfrm>
                <a:off x="4077" y="2006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2 h 3"/>
                  <a:gd name="T4" fmla="*/ 0 w 10"/>
                  <a:gd name="T5" fmla="*/ 1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2"/>
                    </a:cubicBezTo>
                    <a:cubicBezTo>
                      <a:pt x="5" y="2"/>
                      <a:pt x="2" y="3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8" name="Freeform 47"/>
              <p:cNvSpPr/>
              <p:nvPr/>
            </p:nvSpPr>
            <p:spPr bwMode="auto">
              <a:xfrm>
                <a:off x="4340" y="2006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9" name="Freeform 48"/>
              <p:cNvSpPr/>
              <p:nvPr/>
            </p:nvSpPr>
            <p:spPr bwMode="auto">
              <a:xfrm>
                <a:off x="3617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0" name="Freeform 49"/>
              <p:cNvSpPr/>
              <p:nvPr/>
            </p:nvSpPr>
            <p:spPr bwMode="auto">
              <a:xfrm>
                <a:off x="4046" y="200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1" name="Freeform 50"/>
              <p:cNvSpPr/>
              <p:nvPr/>
            </p:nvSpPr>
            <p:spPr bwMode="auto">
              <a:xfrm>
                <a:off x="4108" y="200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2" name="Freeform 51"/>
              <p:cNvSpPr/>
              <p:nvPr/>
            </p:nvSpPr>
            <p:spPr bwMode="auto">
              <a:xfrm>
                <a:off x="4117" y="2008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3" name="Freeform 52"/>
              <p:cNvSpPr/>
              <p:nvPr/>
            </p:nvSpPr>
            <p:spPr bwMode="auto">
              <a:xfrm>
                <a:off x="3961" y="201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2"/>
                      <a:pt x="3" y="1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4" name="Freeform 53"/>
              <p:cNvSpPr/>
              <p:nvPr/>
            </p:nvSpPr>
            <p:spPr bwMode="auto">
              <a:xfrm>
                <a:off x="4146" y="2008"/>
                <a:ext cx="88" cy="20"/>
              </a:xfrm>
              <a:custGeom>
                <a:avLst/>
                <a:gdLst>
                  <a:gd name="T0" fmla="*/ 16 w 37"/>
                  <a:gd name="T1" fmla="*/ 1 h 8"/>
                  <a:gd name="T2" fmla="*/ 37 w 37"/>
                  <a:gd name="T3" fmla="*/ 5 h 8"/>
                  <a:gd name="T4" fmla="*/ 37 w 37"/>
                  <a:gd name="T5" fmla="*/ 6 h 8"/>
                  <a:gd name="T6" fmla="*/ 36 w 37"/>
                  <a:gd name="T7" fmla="*/ 6 h 8"/>
                  <a:gd name="T8" fmla="*/ 0 w 37"/>
                  <a:gd name="T9" fmla="*/ 8 h 8"/>
                  <a:gd name="T10" fmla="*/ 16 w 37"/>
                  <a:gd name="T11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">
                    <a:moveTo>
                      <a:pt x="16" y="1"/>
                    </a:moveTo>
                    <a:cubicBezTo>
                      <a:pt x="23" y="6"/>
                      <a:pt x="28" y="0"/>
                      <a:pt x="37" y="5"/>
                    </a:cubicBezTo>
                    <a:cubicBezTo>
                      <a:pt x="37" y="5"/>
                      <a:pt x="37" y="5"/>
                      <a:pt x="37" y="6"/>
                    </a:cubicBezTo>
                    <a:cubicBezTo>
                      <a:pt x="37" y="6"/>
                      <a:pt x="36" y="6"/>
                      <a:pt x="36" y="6"/>
                    </a:cubicBezTo>
                    <a:cubicBezTo>
                      <a:pt x="24" y="6"/>
                      <a:pt x="12" y="7"/>
                      <a:pt x="0" y="8"/>
                    </a:cubicBezTo>
                    <a:cubicBezTo>
                      <a:pt x="4" y="3"/>
                      <a:pt x="12" y="7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5" name="Freeform 54"/>
              <p:cNvSpPr/>
              <p:nvPr/>
            </p:nvSpPr>
            <p:spPr bwMode="auto">
              <a:xfrm>
                <a:off x="4245" y="2011"/>
                <a:ext cx="17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0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4" y="1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6" name="Freeform 55"/>
              <p:cNvSpPr/>
              <p:nvPr/>
            </p:nvSpPr>
            <p:spPr bwMode="auto">
              <a:xfrm>
                <a:off x="3978" y="2013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7" name="Freeform 56"/>
              <p:cNvSpPr/>
              <p:nvPr/>
            </p:nvSpPr>
            <p:spPr bwMode="auto">
              <a:xfrm>
                <a:off x="4006" y="201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8" name="Freeform 57"/>
              <p:cNvSpPr/>
              <p:nvPr/>
            </p:nvSpPr>
            <p:spPr bwMode="auto">
              <a:xfrm>
                <a:off x="4034" y="2013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9" name="Freeform 58"/>
              <p:cNvSpPr/>
              <p:nvPr/>
            </p:nvSpPr>
            <p:spPr bwMode="auto">
              <a:xfrm>
                <a:off x="4298" y="20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0" name="Freeform 59"/>
              <p:cNvSpPr/>
              <p:nvPr/>
            </p:nvSpPr>
            <p:spPr bwMode="auto">
              <a:xfrm>
                <a:off x="4314" y="2013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2 h 2"/>
                  <a:gd name="T8" fmla="*/ 1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1" name="Freeform 60"/>
              <p:cNvSpPr/>
              <p:nvPr/>
            </p:nvSpPr>
            <p:spPr bwMode="auto">
              <a:xfrm>
                <a:off x="3951" y="2016"/>
                <a:ext cx="5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2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2" name="Freeform 61"/>
              <p:cNvSpPr/>
              <p:nvPr/>
            </p:nvSpPr>
            <p:spPr bwMode="auto">
              <a:xfrm>
                <a:off x="3930" y="201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3 h 3"/>
                  <a:gd name="T4" fmla="*/ 0 w 3"/>
                  <a:gd name="T5" fmla="*/ 3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1"/>
                      <a:pt x="2" y="0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3" name="Freeform 62"/>
              <p:cNvSpPr/>
              <p:nvPr/>
            </p:nvSpPr>
            <p:spPr bwMode="auto">
              <a:xfrm>
                <a:off x="3940" y="2018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4" name="Freeform 63"/>
              <p:cNvSpPr/>
              <p:nvPr/>
            </p:nvSpPr>
            <p:spPr bwMode="auto">
              <a:xfrm>
                <a:off x="3966" y="201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5" name="Freeform 64"/>
              <p:cNvSpPr/>
              <p:nvPr/>
            </p:nvSpPr>
            <p:spPr bwMode="auto">
              <a:xfrm>
                <a:off x="4141" y="201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0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6" name="Freeform 65"/>
              <p:cNvSpPr/>
              <p:nvPr/>
            </p:nvSpPr>
            <p:spPr bwMode="auto">
              <a:xfrm>
                <a:off x="3819" y="2020"/>
                <a:ext cx="45" cy="12"/>
              </a:xfrm>
              <a:custGeom>
                <a:avLst/>
                <a:gdLst>
                  <a:gd name="T0" fmla="*/ 16 w 19"/>
                  <a:gd name="T1" fmla="*/ 0 h 5"/>
                  <a:gd name="T2" fmla="*/ 19 w 19"/>
                  <a:gd name="T3" fmla="*/ 2 h 5"/>
                  <a:gd name="T4" fmla="*/ 19 w 19"/>
                  <a:gd name="T5" fmla="*/ 4 h 5"/>
                  <a:gd name="T6" fmla="*/ 0 w 19"/>
                  <a:gd name="T7" fmla="*/ 5 h 5"/>
                  <a:gd name="T8" fmla="*/ 0 w 19"/>
                  <a:gd name="T9" fmla="*/ 5 h 5"/>
                  <a:gd name="T10" fmla="*/ 16 w 19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5">
                    <a:moveTo>
                      <a:pt x="16" y="0"/>
                    </a:move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3"/>
                      <a:pt x="19" y="4"/>
                    </a:cubicBezTo>
                    <a:cubicBezTo>
                      <a:pt x="10" y="2"/>
                      <a:pt x="6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4" y="3"/>
                      <a:pt x="11" y="2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7" name="Freeform 66"/>
              <p:cNvSpPr/>
              <p:nvPr/>
            </p:nvSpPr>
            <p:spPr bwMode="auto">
              <a:xfrm>
                <a:off x="3866" y="2020"/>
                <a:ext cx="97" cy="27"/>
              </a:xfrm>
              <a:custGeom>
                <a:avLst/>
                <a:gdLst>
                  <a:gd name="T0" fmla="*/ 1 w 41"/>
                  <a:gd name="T1" fmla="*/ 0 h 11"/>
                  <a:gd name="T2" fmla="*/ 19 w 41"/>
                  <a:gd name="T3" fmla="*/ 0 h 11"/>
                  <a:gd name="T4" fmla="*/ 13 w 41"/>
                  <a:gd name="T5" fmla="*/ 4 h 11"/>
                  <a:gd name="T6" fmla="*/ 16 w 41"/>
                  <a:gd name="T7" fmla="*/ 6 h 11"/>
                  <a:gd name="T8" fmla="*/ 41 w 41"/>
                  <a:gd name="T9" fmla="*/ 6 h 11"/>
                  <a:gd name="T10" fmla="*/ 1 w 41"/>
                  <a:gd name="T11" fmla="*/ 7 h 11"/>
                  <a:gd name="T12" fmla="*/ 3 w 41"/>
                  <a:gd name="T13" fmla="*/ 7 h 11"/>
                  <a:gd name="T14" fmla="*/ 11 w 41"/>
                  <a:gd name="T15" fmla="*/ 5 h 11"/>
                  <a:gd name="T16" fmla="*/ 0 w 41"/>
                  <a:gd name="T17" fmla="*/ 2 h 11"/>
                  <a:gd name="T18" fmla="*/ 1 w 4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1">
                    <a:moveTo>
                      <a:pt x="1" y="0"/>
                    </a:moveTo>
                    <a:cubicBezTo>
                      <a:pt x="7" y="1"/>
                      <a:pt x="10" y="0"/>
                      <a:pt x="19" y="0"/>
                    </a:cubicBezTo>
                    <a:cubicBezTo>
                      <a:pt x="17" y="3"/>
                      <a:pt x="17" y="2"/>
                      <a:pt x="13" y="4"/>
                    </a:cubicBezTo>
                    <a:cubicBezTo>
                      <a:pt x="14" y="5"/>
                      <a:pt x="15" y="5"/>
                      <a:pt x="16" y="6"/>
                    </a:cubicBezTo>
                    <a:cubicBezTo>
                      <a:pt x="21" y="0"/>
                      <a:pt x="40" y="5"/>
                      <a:pt x="41" y="6"/>
                    </a:cubicBezTo>
                    <a:cubicBezTo>
                      <a:pt x="27" y="7"/>
                      <a:pt x="13" y="11"/>
                      <a:pt x="1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6" y="6"/>
                      <a:pt x="8" y="5"/>
                      <a:pt x="11" y="5"/>
                    </a:cubicBezTo>
                    <a:cubicBezTo>
                      <a:pt x="8" y="2"/>
                      <a:pt x="3" y="4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8" name="Freeform 67"/>
              <p:cNvSpPr/>
              <p:nvPr/>
            </p:nvSpPr>
            <p:spPr bwMode="auto">
              <a:xfrm>
                <a:off x="3916" y="2020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9" name="Freeform 68"/>
              <p:cNvSpPr/>
              <p:nvPr/>
            </p:nvSpPr>
            <p:spPr bwMode="auto">
              <a:xfrm>
                <a:off x="4117" y="2020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0" name="Freeform 69"/>
              <p:cNvSpPr/>
              <p:nvPr/>
            </p:nvSpPr>
            <p:spPr bwMode="auto">
              <a:xfrm>
                <a:off x="4120" y="2020"/>
                <a:ext cx="14" cy="15"/>
              </a:xfrm>
              <a:custGeom>
                <a:avLst/>
                <a:gdLst>
                  <a:gd name="T0" fmla="*/ 4 w 6"/>
                  <a:gd name="T1" fmla="*/ 0 h 6"/>
                  <a:gd name="T2" fmla="*/ 6 w 6"/>
                  <a:gd name="T3" fmla="*/ 6 h 6"/>
                  <a:gd name="T4" fmla="*/ 0 w 6"/>
                  <a:gd name="T5" fmla="*/ 4 h 6"/>
                  <a:gd name="T6" fmla="*/ 0 w 6"/>
                  <a:gd name="T7" fmla="*/ 3 h 6"/>
                  <a:gd name="T8" fmla="*/ 4 w 6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cubicBezTo>
                      <a:pt x="4" y="2"/>
                      <a:pt x="5" y="4"/>
                      <a:pt x="6" y="6"/>
                    </a:cubicBezTo>
                    <a:cubicBezTo>
                      <a:pt x="4" y="5"/>
                      <a:pt x="2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1" name="Freeform 70"/>
              <p:cNvSpPr/>
              <p:nvPr/>
            </p:nvSpPr>
            <p:spPr bwMode="auto">
              <a:xfrm>
                <a:off x="3859" y="2020"/>
                <a:ext cx="394" cy="106"/>
              </a:xfrm>
              <a:custGeom>
                <a:avLst/>
                <a:gdLst>
                  <a:gd name="T0" fmla="*/ 89 w 166"/>
                  <a:gd name="T1" fmla="*/ 5 h 44"/>
                  <a:gd name="T2" fmla="*/ 66 w 166"/>
                  <a:gd name="T3" fmla="*/ 8 h 44"/>
                  <a:gd name="T4" fmla="*/ 78 w 166"/>
                  <a:gd name="T5" fmla="*/ 13 h 44"/>
                  <a:gd name="T6" fmla="*/ 72 w 166"/>
                  <a:gd name="T7" fmla="*/ 15 h 44"/>
                  <a:gd name="T8" fmla="*/ 67 w 166"/>
                  <a:gd name="T9" fmla="*/ 21 h 44"/>
                  <a:gd name="T10" fmla="*/ 76 w 166"/>
                  <a:gd name="T11" fmla="*/ 28 h 44"/>
                  <a:gd name="T12" fmla="*/ 89 w 166"/>
                  <a:gd name="T13" fmla="*/ 31 h 44"/>
                  <a:gd name="T14" fmla="*/ 87 w 166"/>
                  <a:gd name="T15" fmla="*/ 26 h 44"/>
                  <a:gd name="T16" fmla="*/ 98 w 166"/>
                  <a:gd name="T17" fmla="*/ 24 h 44"/>
                  <a:gd name="T18" fmla="*/ 71 w 166"/>
                  <a:gd name="T19" fmla="*/ 23 h 44"/>
                  <a:gd name="T20" fmla="*/ 105 w 166"/>
                  <a:gd name="T21" fmla="*/ 27 h 44"/>
                  <a:gd name="T22" fmla="*/ 98 w 166"/>
                  <a:gd name="T23" fmla="*/ 28 h 44"/>
                  <a:gd name="T24" fmla="*/ 113 w 166"/>
                  <a:gd name="T25" fmla="*/ 25 h 44"/>
                  <a:gd name="T26" fmla="*/ 121 w 166"/>
                  <a:gd name="T27" fmla="*/ 25 h 44"/>
                  <a:gd name="T28" fmla="*/ 164 w 166"/>
                  <a:gd name="T29" fmla="*/ 29 h 44"/>
                  <a:gd name="T30" fmla="*/ 159 w 166"/>
                  <a:gd name="T31" fmla="*/ 29 h 44"/>
                  <a:gd name="T32" fmla="*/ 157 w 166"/>
                  <a:gd name="T33" fmla="*/ 33 h 44"/>
                  <a:gd name="T34" fmla="*/ 97 w 166"/>
                  <a:gd name="T35" fmla="*/ 40 h 44"/>
                  <a:gd name="T36" fmla="*/ 94 w 166"/>
                  <a:gd name="T37" fmla="*/ 43 h 44"/>
                  <a:gd name="T38" fmla="*/ 56 w 166"/>
                  <a:gd name="T39" fmla="*/ 38 h 44"/>
                  <a:gd name="T40" fmla="*/ 54 w 166"/>
                  <a:gd name="T41" fmla="*/ 39 h 44"/>
                  <a:gd name="T42" fmla="*/ 26 w 166"/>
                  <a:gd name="T43" fmla="*/ 37 h 44"/>
                  <a:gd name="T44" fmla="*/ 23 w 166"/>
                  <a:gd name="T45" fmla="*/ 35 h 44"/>
                  <a:gd name="T46" fmla="*/ 34 w 166"/>
                  <a:gd name="T47" fmla="*/ 29 h 44"/>
                  <a:gd name="T48" fmla="*/ 34 w 166"/>
                  <a:gd name="T49" fmla="*/ 26 h 44"/>
                  <a:gd name="T50" fmla="*/ 37 w 166"/>
                  <a:gd name="T51" fmla="*/ 33 h 44"/>
                  <a:gd name="T52" fmla="*/ 42 w 166"/>
                  <a:gd name="T53" fmla="*/ 27 h 44"/>
                  <a:gd name="T54" fmla="*/ 0 w 166"/>
                  <a:gd name="T55" fmla="*/ 24 h 44"/>
                  <a:gd name="T56" fmla="*/ 49 w 166"/>
                  <a:gd name="T57" fmla="*/ 12 h 44"/>
                  <a:gd name="T58" fmla="*/ 65 w 166"/>
                  <a:gd name="T59" fmla="*/ 8 h 44"/>
                  <a:gd name="T60" fmla="*/ 60 w 166"/>
                  <a:gd name="T61" fmla="*/ 5 h 44"/>
                  <a:gd name="T62" fmla="*/ 56 w 166"/>
                  <a:gd name="T63" fmla="*/ 4 h 44"/>
                  <a:gd name="T64" fmla="*/ 64 w 166"/>
                  <a:gd name="T65" fmla="*/ 2 h 44"/>
                  <a:gd name="T66" fmla="*/ 73 w 166"/>
                  <a:gd name="T67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6" h="44">
                    <a:moveTo>
                      <a:pt x="73" y="1"/>
                    </a:moveTo>
                    <a:cubicBezTo>
                      <a:pt x="81" y="0"/>
                      <a:pt x="85" y="1"/>
                      <a:pt x="89" y="5"/>
                    </a:cubicBezTo>
                    <a:cubicBezTo>
                      <a:pt x="89" y="6"/>
                      <a:pt x="89" y="6"/>
                      <a:pt x="89" y="6"/>
                    </a:cubicBezTo>
                    <a:cubicBezTo>
                      <a:pt x="81" y="7"/>
                      <a:pt x="74" y="8"/>
                      <a:pt x="66" y="8"/>
                    </a:cubicBezTo>
                    <a:cubicBezTo>
                      <a:pt x="68" y="12"/>
                      <a:pt x="66" y="11"/>
                      <a:pt x="68" y="12"/>
                    </a:cubicBezTo>
                    <a:cubicBezTo>
                      <a:pt x="71" y="13"/>
                      <a:pt x="75" y="13"/>
                      <a:pt x="78" y="13"/>
                    </a:cubicBezTo>
                    <a:cubicBezTo>
                      <a:pt x="76" y="15"/>
                      <a:pt x="75" y="17"/>
                      <a:pt x="73" y="20"/>
                    </a:cubicBezTo>
                    <a:cubicBezTo>
                      <a:pt x="73" y="16"/>
                      <a:pt x="73" y="18"/>
                      <a:pt x="72" y="15"/>
                    </a:cubicBezTo>
                    <a:cubicBezTo>
                      <a:pt x="70" y="15"/>
                      <a:pt x="68" y="16"/>
                      <a:pt x="67" y="16"/>
                    </a:cubicBezTo>
                    <a:cubicBezTo>
                      <a:pt x="67" y="18"/>
                      <a:pt x="67" y="19"/>
                      <a:pt x="67" y="21"/>
                    </a:cubicBezTo>
                    <a:cubicBezTo>
                      <a:pt x="69" y="24"/>
                      <a:pt x="71" y="27"/>
                      <a:pt x="73" y="29"/>
                    </a:cubicBezTo>
                    <a:cubicBezTo>
                      <a:pt x="75" y="27"/>
                      <a:pt x="74" y="28"/>
                      <a:pt x="76" y="28"/>
                    </a:cubicBezTo>
                    <a:cubicBezTo>
                      <a:pt x="77" y="30"/>
                      <a:pt x="75" y="28"/>
                      <a:pt x="77" y="30"/>
                    </a:cubicBezTo>
                    <a:cubicBezTo>
                      <a:pt x="82" y="29"/>
                      <a:pt x="85" y="29"/>
                      <a:pt x="89" y="31"/>
                    </a:cubicBezTo>
                    <a:cubicBezTo>
                      <a:pt x="89" y="30"/>
                      <a:pt x="90" y="29"/>
                      <a:pt x="90" y="29"/>
                    </a:cubicBezTo>
                    <a:cubicBezTo>
                      <a:pt x="89" y="28"/>
                      <a:pt x="88" y="27"/>
                      <a:pt x="87" y="26"/>
                    </a:cubicBezTo>
                    <a:cubicBezTo>
                      <a:pt x="93" y="26"/>
                      <a:pt x="93" y="26"/>
                      <a:pt x="98" y="25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89" y="24"/>
                      <a:pt x="80" y="24"/>
                      <a:pt x="71" y="25"/>
                    </a:cubicBezTo>
                    <a:cubicBezTo>
                      <a:pt x="71" y="24"/>
                      <a:pt x="71" y="23"/>
                      <a:pt x="71" y="23"/>
                    </a:cubicBezTo>
                    <a:cubicBezTo>
                      <a:pt x="81" y="22"/>
                      <a:pt x="93" y="21"/>
                      <a:pt x="99" y="20"/>
                    </a:cubicBezTo>
                    <a:cubicBezTo>
                      <a:pt x="100" y="27"/>
                      <a:pt x="100" y="26"/>
                      <a:pt x="105" y="27"/>
                    </a:cubicBezTo>
                    <a:cubicBezTo>
                      <a:pt x="105" y="27"/>
                      <a:pt x="105" y="27"/>
                      <a:pt x="105" y="28"/>
                    </a:cubicBezTo>
                    <a:cubicBezTo>
                      <a:pt x="103" y="28"/>
                      <a:pt x="100" y="28"/>
                      <a:pt x="98" y="28"/>
                    </a:cubicBezTo>
                    <a:cubicBezTo>
                      <a:pt x="98" y="28"/>
                      <a:pt x="98" y="29"/>
                      <a:pt x="98" y="29"/>
                    </a:cubicBezTo>
                    <a:cubicBezTo>
                      <a:pt x="107" y="30"/>
                      <a:pt x="110" y="28"/>
                      <a:pt x="113" y="25"/>
                    </a:cubicBezTo>
                    <a:cubicBezTo>
                      <a:pt x="116" y="27"/>
                      <a:pt x="116" y="29"/>
                      <a:pt x="121" y="28"/>
                    </a:cubicBezTo>
                    <a:cubicBezTo>
                      <a:pt x="118" y="26"/>
                      <a:pt x="119" y="27"/>
                      <a:pt x="121" y="25"/>
                    </a:cubicBezTo>
                    <a:cubicBezTo>
                      <a:pt x="128" y="35"/>
                      <a:pt x="155" y="22"/>
                      <a:pt x="166" y="28"/>
                    </a:cubicBezTo>
                    <a:cubicBezTo>
                      <a:pt x="166" y="30"/>
                      <a:pt x="166" y="28"/>
                      <a:pt x="164" y="29"/>
                    </a:cubicBezTo>
                    <a:cubicBezTo>
                      <a:pt x="164" y="30"/>
                      <a:pt x="164" y="31"/>
                      <a:pt x="164" y="32"/>
                    </a:cubicBezTo>
                    <a:cubicBezTo>
                      <a:pt x="160" y="30"/>
                      <a:pt x="163" y="30"/>
                      <a:pt x="159" y="29"/>
                    </a:cubicBezTo>
                    <a:cubicBezTo>
                      <a:pt x="156" y="32"/>
                      <a:pt x="159" y="30"/>
                      <a:pt x="155" y="30"/>
                    </a:cubicBezTo>
                    <a:cubicBezTo>
                      <a:pt x="156" y="31"/>
                      <a:pt x="156" y="32"/>
                      <a:pt x="157" y="33"/>
                    </a:cubicBezTo>
                    <a:cubicBezTo>
                      <a:pt x="149" y="32"/>
                      <a:pt x="115" y="31"/>
                      <a:pt x="98" y="37"/>
                    </a:cubicBezTo>
                    <a:cubicBezTo>
                      <a:pt x="97" y="38"/>
                      <a:pt x="97" y="39"/>
                      <a:pt x="97" y="40"/>
                    </a:cubicBezTo>
                    <a:cubicBezTo>
                      <a:pt x="99" y="42"/>
                      <a:pt x="97" y="40"/>
                      <a:pt x="98" y="43"/>
                    </a:cubicBezTo>
                    <a:cubicBezTo>
                      <a:pt x="97" y="43"/>
                      <a:pt x="95" y="43"/>
                      <a:pt x="94" y="43"/>
                    </a:cubicBezTo>
                    <a:cubicBezTo>
                      <a:pt x="94" y="40"/>
                      <a:pt x="95" y="40"/>
                      <a:pt x="93" y="37"/>
                    </a:cubicBezTo>
                    <a:cubicBezTo>
                      <a:pt x="81" y="41"/>
                      <a:pt x="65" y="41"/>
                      <a:pt x="56" y="38"/>
                    </a:cubicBezTo>
                    <a:cubicBezTo>
                      <a:pt x="57" y="40"/>
                      <a:pt x="57" y="42"/>
                      <a:pt x="57" y="44"/>
                    </a:cubicBezTo>
                    <a:cubicBezTo>
                      <a:pt x="55" y="42"/>
                      <a:pt x="55" y="41"/>
                      <a:pt x="54" y="39"/>
                    </a:cubicBezTo>
                    <a:cubicBezTo>
                      <a:pt x="47" y="41"/>
                      <a:pt x="31" y="41"/>
                      <a:pt x="26" y="39"/>
                    </a:cubicBezTo>
                    <a:cubicBezTo>
                      <a:pt x="26" y="38"/>
                      <a:pt x="26" y="38"/>
                      <a:pt x="26" y="37"/>
                    </a:cubicBezTo>
                    <a:cubicBezTo>
                      <a:pt x="30" y="37"/>
                      <a:pt x="33" y="37"/>
                      <a:pt x="36" y="37"/>
                    </a:cubicBezTo>
                    <a:cubicBezTo>
                      <a:pt x="33" y="35"/>
                      <a:pt x="27" y="36"/>
                      <a:pt x="23" y="35"/>
                    </a:cubicBezTo>
                    <a:cubicBezTo>
                      <a:pt x="23" y="34"/>
                      <a:pt x="23" y="33"/>
                      <a:pt x="23" y="31"/>
                    </a:cubicBezTo>
                    <a:cubicBezTo>
                      <a:pt x="26" y="31"/>
                      <a:pt x="30" y="30"/>
                      <a:pt x="34" y="29"/>
                    </a:cubicBezTo>
                    <a:cubicBezTo>
                      <a:pt x="29" y="29"/>
                      <a:pt x="30" y="30"/>
                      <a:pt x="28" y="26"/>
                    </a:cubicBezTo>
                    <a:cubicBezTo>
                      <a:pt x="30" y="26"/>
                      <a:pt x="32" y="26"/>
                      <a:pt x="34" y="26"/>
                    </a:cubicBezTo>
                    <a:cubicBezTo>
                      <a:pt x="36" y="28"/>
                      <a:pt x="35" y="27"/>
                      <a:pt x="38" y="28"/>
                    </a:cubicBezTo>
                    <a:cubicBezTo>
                      <a:pt x="37" y="30"/>
                      <a:pt x="36" y="30"/>
                      <a:pt x="37" y="33"/>
                    </a:cubicBezTo>
                    <a:cubicBezTo>
                      <a:pt x="37" y="33"/>
                      <a:pt x="38" y="33"/>
                      <a:pt x="38" y="33"/>
                    </a:cubicBezTo>
                    <a:cubicBezTo>
                      <a:pt x="39" y="28"/>
                      <a:pt x="38" y="28"/>
                      <a:pt x="42" y="27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27" y="25"/>
                      <a:pt x="17" y="24"/>
                      <a:pt x="0" y="24"/>
                    </a:cubicBezTo>
                    <a:cubicBezTo>
                      <a:pt x="0" y="23"/>
                      <a:pt x="0" y="22"/>
                      <a:pt x="0" y="21"/>
                    </a:cubicBezTo>
                    <a:cubicBezTo>
                      <a:pt x="12" y="23"/>
                      <a:pt x="38" y="17"/>
                      <a:pt x="49" y="12"/>
                    </a:cubicBezTo>
                    <a:cubicBezTo>
                      <a:pt x="48" y="14"/>
                      <a:pt x="48" y="16"/>
                      <a:pt x="48" y="18"/>
                    </a:cubicBezTo>
                    <a:cubicBezTo>
                      <a:pt x="53" y="14"/>
                      <a:pt x="60" y="15"/>
                      <a:pt x="65" y="8"/>
                    </a:cubicBezTo>
                    <a:cubicBezTo>
                      <a:pt x="59" y="9"/>
                      <a:pt x="56" y="9"/>
                      <a:pt x="54" y="7"/>
                    </a:cubicBezTo>
                    <a:cubicBezTo>
                      <a:pt x="56" y="7"/>
                      <a:pt x="58" y="6"/>
                      <a:pt x="60" y="5"/>
                    </a:cubicBezTo>
                    <a:cubicBezTo>
                      <a:pt x="59" y="5"/>
                      <a:pt x="59" y="5"/>
                      <a:pt x="58" y="5"/>
                    </a:cubicBezTo>
                    <a:cubicBezTo>
                      <a:pt x="57" y="4"/>
                      <a:pt x="58" y="5"/>
                      <a:pt x="56" y="4"/>
                    </a:cubicBezTo>
                    <a:cubicBezTo>
                      <a:pt x="57" y="3"/>
                      <a:pt x="58" y="2"/>
                      <a:pt x="59" y="2"/>
                    </a:cubicBezTo>
                    <a:cubicBezTo>
                      <a:pt x="64" y="3"/>
                      <a:pt x="59" y="2"/>
                      <a:pt x="64" y="2"/>
                    </a:cubicBezTo>
                    <a:cubicBezTo>
                      <a:pt x="63" y="3"/>
                      <a:pt x="63" y="5"/>
                      <a:pt x="62" y="6"/>
                    </a:cubicBezTo>
                    <a:cubicBezTo>
                      <a:pt x="67" y="4"/>
                      <a:pt x="70" y="3"/>
                      <a:pt x="7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2" name="Freeform 71"/>
              <p:cNvSpPr/>
              <p:nvPr/>
            </p:nvSpPr>
            <p:spPr bwMode="auto">
              <a:xfrm>
                <a:off x="3963" y="2025"/>
                <a:ext cx="29" cy="20"/>
              </a:xfrm>
              <a:custGeom>
                <a:avLst/>
                <a:gdLst>
                  <a:gd name="T0" fmla="*/ 9 w 12"/>
                  <a:gd name="T1" fmla="*/ 0 h 8"/>
                  <a:gd name="T2" fmla="*/ 12 w 12"/>
                  <a:gd name="T3" fmla="*/ 0 h 8"/>
                  <a:gd name="T4" fmla="*/ 12 w 12"/>
                  <a:gd name="T5" fmla="*/ 3 h 8"/>
                  <a:gd name="T6" fmla="*/ 6 w 12"/>
                  <a:gd name="T7" fmla="*/ 6 h 8"/>
                  <a:gd name="T8" fmla="*/ 6 w 12"/>
                  <a:gd name="T9" fmla="*/ 3 h 8"/>
                  <a:gd name="T10" fmla="*/ 0 w 12"/>
                  <a:gd name="T11" fmla="*/ 5 h 8"/>
                  <a:gd name="T12" fmla="*/ 3 w 12"/>
                  <a:gd name="T13" fmla="*/ 5 h 8"/>
                  <a:gd name="T14" fmla="*/ 9 w 12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8">
                    <a:moveTo>
                      <a:pt x="9" y="0"/>
                    </a:moveTo>
                    <a:cubicBezTo>
                      <a:pt x="10" y="0"/>
                      <a:pt x="11" y="0"/>
                      <a:pt x="12" y="0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0" y="4"/>
                      <a:pt x="8" y="5"/>
                      <a:pt x="6" y="6"/>
                    </a:cubicBezTo>
                    <a:cubicBezTo>
                      <a:pt x="6" y="5"/>
                      <a:pt x="6" y="4"/>
                      <a:pt x="6" y="3"/>
                    </a:cubicBezTo>
                    <a:cubicBezTo>
                      <a:pt x="3" y="6"/>
                      <a:pt x="4" y="8"/>
                      <a:pt x="0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5" y="1"/>
                      <a:pt x="5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3" name="Freeform 72"/>
              <p:cNvSpPr/>
              <p:nvPr/>
            </p:nvSpPr>
            <p:spPr bwMode="auto">
              <a:xfrm>
                <a:off x="3631" y="2028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4" name="Freeform 73"/>
              <p:cNvSpPr/>
              <p:nvPr/>
            </p:nvSpPr>
            <p:spPr bwMode="auto">
              <a:xfrm>
                <a:off x="3707" y="2028"/>
                <a:ext cx="5" cy="4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5" name="Freeform 74"/>
              <p:cNvSpPr/>
              <p:nvPr/>
            </p:nvSpPr>
            <p:spPr bwMode="auto">
              <a:xfrm>
                <a:off x="3795" y="2028"/>
                <a:ext cx="14" cy="12"/>
              </a:xfrm>
              <a:custGeom>
                <a:avLst/>
                <a:gdLst>
                  <a:gd name="T0" fmla="*/ 5 w 6"/>
                  <a:gd name="T1" fmla="*/ 0 h 5"/>
                  <a:gd name="T2" fmla="*/ 0 w 6"/>
                  <a:gd name="T3" fmla="*/ 2 h 5"/>
                  <a:gd name="T4" fmla="*/ 5 w 6"/>
                  <a:gd name="T5" fmla="*/ 3 h 5"/>
                  <a:gd name="T6" fmla="*/ 5 w 6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5">
                    <a:moveTo>
                      <a:pt x="5" y="0"/>
                    </a:moveTo>
                    <a:cubicBezTo>
                      <a:pt x="4" y="0"/>
                      <a:pt x="2" y="1"/>
                      <a:pt x="0" y="2"/>
                    </a:cubicBezTo>
                    <a:cubicBezTo>
                      <a:pt x="4" y="2"/>
                      <a:pt x="6" y="5"/>
                      <a:pt x="5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6" name="Freeform 75"/>
              <p:cNvSpPr/>
              <p:nvPr/>
            </p:nvSpPr>
            <p:spPr bwMode="auto">
              <a:xfrm>
                <a:off x="4032" y="2028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7" name="Freeform 76"/>
              <p:cNvSpPr/>
              <p:nvPr/>
            </p:nvSpPr>
            <p:spPr bwMode="auto">
              <a:xfrm>
                <a:off x="4094" y="2025"/>
                <a:ext cx="12" cy="12"/>
              </a:xfrm>
              <a:custGeom>
                <a:avLst/>
                <a:gdLst>
                  <a:gd name="T0" fmla="*/ 1 w 5"/>
                  <a:gd name="T1" fmla="*/ 1 h 5"/>
                  <a:gd name="T2" fmla="*/ 3 w 5"/>
                  <a:gd name="T3" fmla="*/ 3 h 5"/>
                  <a:gd name="T4" fmla="*/ 3 w 5"/>
                  <a:gd name="T5" fmla="*/ 3 h 5"/>
                  <a:gd name="T6" fmla="*/ 0 w 5"/>
                  <a:gd name="T7" fmla="*/ 5 h 5"/>
                  <a:gd name="T8" fmla="*/ 0 w 5"/>
                  <a:gd name="T9" fmla="*/ 4 h 5"/>
                  <a:gd name="T10" fmla="*/ 1 w 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1"/>
                    </a:moveTo>
                    <a:cubicBezTo>
                      <a:pt x="4" y="1"/>
                      <a:pt x="5" y="0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2" y="5"/>
                      <a:pt x="3" y="4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1" y="3"/>
                      <a:pt x="1" y="2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8" name="Freeform 77"/>
              <p:cNvSpPr/>
              <p:nvPr/>
            </p:nvSpPr>
            <p:spPr bwMode="auto">
              <a:xfrm>
                <a:off x="4227" y="2028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2" y="0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9" name="Freeform 78"/>
              <p:cNvSpPr/>
              <p:nvPr/>
            </p:nvSpPr>
            <p:spPr bwMode="auto">
              <a:xfrm>
                <a:off x="4359" y="2028"/>
                <a:ext cx="48" cy="14"/>
              </a:xfrm>
              <a:custGeom>
                <a:avLst/>
                <a:gdLst>
                  <a:gd name="T0" fmla="*/ 8 w 20"/>
                  <a:gd name="T1" fmla="*/ 0 h 6"/>
                  <a:gd name="T2" fmla="*/ 20 w 20"/>
                  <a:gd name="T3" fmla="*/ 2 h 6"/>
                  <a:gd name="T4" fmla="*/ 20 w 20"/>
                  <a:gd name="T5" fmla="*/ 3 h 6"/>
                  <a:gd name="T6" fmla="*/ 19 w 20"/>
                  <a:gd name="T7" fmla="*/ 4 h 6"/>
                  <a:gd name="T8" fmla="*/ 11 w 20"/>
                  <a:gd name="T9" fmla="*/ 4 h 6"/>
                  <a:gd name="T10" fmla="*/ 12 w 20"/>
                  <a:gd name="T11" fmla="*/ 2 h 6"/>
                  <a:gd name="T12" fmla="*/ 0 w 20"/>
                  <a:gd name="T13" fmla="*/ 3 h 6"/>
                  <a:gd name="T14" fmla="*/ 2 w 20"/>
                  <a:gd name="T15" fmla="*/ 3 h 6"/>
                  <a:gd name="T16" fmla="*/ 8 w 2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">
                    <a:moveTo>
                      <a:pt x="8" y="0"/>
                    </a:moveTo>
                    <a:cubicBezTo>
                      <a:pt x="12" y="1"/>
                      <a:pt x="16" y="2"/>
                      <a:pt x="20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4"/>
                      <a:pt x="19" y="4"/>
                      <a:pt x="19" y="4"/>
                    </a:cubicBezTo>
                    <a:cubicBezTo>
                      <a:pt x="16" y="4"/>
                      <a:pt x="14" y="4"/>
                      <a:pt x="11" y="4"/>
                    </a:cubicBezTo>
                    <a:cubicBezTo>
                      <a:pt x="12" y="3"/>
                      <a:pt x="12" y="2"/>
                      <a:pt x="12" y="2"/>
                    </a:cubicBezTo>
                    <a:cubicBezTo>
                      <a:pt x="9" y="3"/>
                      <a:pt x="5" y="6"/>
                      <a:pt x="0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5" y="2"/>
                      <a:pt x="6" y="3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0" name="Freeform 79"/>
              <p:cNvSpPr/>
              <p:nvPr/>
            </p:nvSpPr>
            <p:spPr bwMode="auto">
              <a:xfrm>
                <a:off x="3733" y="203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0"/>
                      <a:pt x="2" y="1"/>
                      <a:pt x="3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1" name="Freeform 80"/>
              <p:cNvSpPr/>
              <p:nvPr/>
            </p:nvSpPr>
            <p:spPr bwMode="auto">
              <a:xfrm>
                <a:off x="4075" y="2030"/>
                <a:ext cx="16" cy="7"/>
              </a:xfrm>
              <a:custGeom>
                <a:avLst/>
                <a:gdLst>
                  <a:gd name="T0" fmla="*/ 3 w 7"/>
                  <a:gd name="T1" fmla="*/ 0 h 3"/>
                  <a:gd name="T2" fmla="*/ 7 w 7"/>
                  <a:gd name="T3" fmla="*/ 3 h 3"/>
                  <a:gd name="T4" fmla="*/ 0 w 7"/>
                  <a:gd name="T5" fmla="*/ 3 h 3"/>
                  <a:gd name="T6" fmla="*/ 1 w 7"/>
                  <a:gd name="T7" fmla="*/ 1 h 3"/>
                  <a:gd name="T8" fmla="*/ 3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3" y="0"/>
                    </a:moveTo>
                    <a:cubicBezTo>
                      <a:pt x="4" y="1"/>
                      <a:pt x="5" y="2"/>
                      <a:pt x="7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2" name="Freeform 81"/>
              <p:cNvSpPr/>
              <p:nvPr/>
            </p:nvSpPr>
            <p:spPr bwMode="auto">
              <a:xfrm>
                <a:off x="4205" y="2030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1 h 2"/>
                  <a:gd name="T4" fmla="*/ 6 w 6"/>
                  <a:gd name="T5" fmla="*/ 1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4" y="0"/>
                      <a:pt x="5" y="0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3" y="1"/>
                      <a:pt x="0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3" name="Freeform 82"/>
              <p:cNvSpPr/>
              <p:nvPr/>
            </p:nvSpPr>
            <p:spPr bwMode="auto">
              <a:xfrm>
                <a:off x="4416" y="20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4" name="Freeform 83"/>
              <p:cNvSpPr/>
              <p:nvPr/>
            </p:nvSpPr>
            <p:spPr bwMode="auto">
              <a:xfrm>
                <a:off x="4053" y="2032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5" name="Freeform 84"/>
              <p:cNvSpPr/>
              <p:nvPr/>
            </p:nvSpPr>
            <p:spPr bwMode="auto">
              <a:xfrm>
                <a:off x="4110" y="20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1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2" y="1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6" name="Freeform 85"/>
              <p:cNvSpPr/>
              <p:nvPr/>
            </p:nvSpPr>
            <p:spPr bwMode="auto">
              <a:xfrm>
                <a:off x="4312" y="203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7" name="Freeform 86"/>
              <p:cNvSpPr/>
              <p:nvPr/>
            </p:nvSpPr>
            <p:spPr bwMode="auto">
              <a:xfrm>
                <a:off x="4459" y="2032"/>
                <a:ext cx="16" cy="5"/>
              </a:xfrm>
              <a:custGeom>
                <a:avLst/>
                <a:gdLst>
                  <a:gd name="T0" fmla="*/ 0 w 7"/>
                  <a:gd name="T1" fmla="*/ 0 h 2"/>
                  <a:gd name="T2" fmla="*/ 7 w 7"/>
                  <a:gd name="T3" fmla="*/ 0 h 2"/>
                  <a:gd name="T4" fmla="*/ 7 w 7"/>
                  <a:gd name="T5" fmla="*/ 1 h 2"/>
                  <a:gd name="T6" fmla="*/ 0 w 7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cubicBezTo>
                      <a:pt x="2" y="0"/>
                      <a:pt x="5" y="0"/>
                      <a:pt x="7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3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8" name="Freeform 87"/>
              <p:cNvSpPr/>
              <p:nvPr/>
            </p:nvSpPr>
            <p:spPr bwMode="auto">
              <a:xfrm>
                <a:off x="4487" y="2032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9" name="Freeform 88"/>
              <p:cNvSpPr/>
              <p:nvPr/>
            </p:nvSpPr>
            <p:spPr bwMode="auto">
              <a:xfrm>
                <a:off x="4274" y="203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0" name="Freeform 89"/>
              <p:cNvSpPr/>
              <p:nvPr/>
            </p:nvSpPr>
            <p:spPr bwMode="auto">
              <a:xfrm>
                <a:off x="2925" y="203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1" name="Freeform 90"/>
              <p:cNvSpPr/>
              <p:nvPr/>
            </p:nvSpPr>
            <p:spPr bwMode="auto">
              <a:xfrm>
                <a:off x="3676" y="2035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2"/>
                      <a:pt x="1" y="2"/>
                      <a:pt x="5" y="2"/>
                    </a:cubicBezTo>
                    <a:cubicBezTo>
                      <a:pt x="3" y="1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2" name="Freeform 91"/>
              <p:cNvSpPr/>
              <p:nvPr/>
            </p:nvSpPr>
            <p:spPr bwMode="auto">
              <a:xfrm>
                <a:off x="3695" y="2035"/>
                <a:ext cx="8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0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3" name="Freeform 92"/>
              <p:cNvSpPr/>
              <p:nvPr/>
            </p:nvSpPr>
            <p:spPr bwMode="auto">
              <a:xfrm>
                <a:off x="3726" y="2035"/>
                <a:ext cx="7" cy="10"/>
              </a:xfrm>
              <a:custGeom>
                <a:avLst/>
                <a:gdLst>
                  <a:gd name="T0" fmla="*/ 2 w 3"/>
                  <a:gd name="T1" fmla="*/ 0 h 4"/>
                  <a:gd name="T2" fmla="*/ 0 w 3"/>
                  <a:gd name="T3" fmla="*/ 4 h 4"/>
                  <a:gd name="T4" fmla="*/ 2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2" y="2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4" name="Freeform 93"/>
              <p:cNvSpPr/>
              <p:nvPr/>
            </p:nvSpPr>
            <p:spPr bwMode="auto">
              <a:xfrm>
                <a:off x="3845" y="2035"/>
                <a:ext cx="19" cy="12"/>
              </a:xfrm>
              <a:custGeom>
                <a:avLst/>
                <a:gdLst>
                  <a:gd name="T0" fmla="*/ 5 w 8"/>
                  <a:gd name="T1" fmla="*/ 0 h 5"/>
                  <a:gd name="T2" fmla="*/ 8 w 8"/>
                  <a:gd name="T3" fmla="*/ 4 h 5"/>
                  <a:gd name="T4" fmla="*/ 2 w 8"/>
                  <a:gd name="T5" fmla="*/ 4 h 5"/>
                  <a:gd name="T6" fmla="*/ 0 w 8"/>
                  <a:gd name="T7" fmla="*/ 2 h 5"/>
                  <a:gd name="T8" fmla="*/ 0 w 8"/>
                  <a:gd name="T9" fmla="*/ 1 h 5"/>
                  <a:gd name="T10" fmla="*/ 5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5" y="0"/>
                    </a:moveTo>
                    <a:cubicBezTo>
                      <a:pt x="8" y="2"/>
                      <a:pt x="7" y="1"/>
                      <a:pt x="8" y="4"/>
                    </a:cubicBezTo>
                    <a:cubicBezTo>
                      <a:pt x="4" y="4"/>
                      <a:pt x="2" y="5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5" name="Freeform 94"/>
              <p:cNvSpPr/>
              <p:nvPr/>
            </p:nvSpPr>
            <p:spPr bwMode="auto">
              <a:xfrm>
                <a:off x="4224" y="203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1"/>
                      <a:pt x="2" y="0"/>
                      <a:pt x="4" y="2"/>
                    </a:cubicBezTo>
                    <a:cubicBezTo>
                      <a:pt x="3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6" name="Freeform 95"/>
              <p:cNvSpPr/>
              <p:nvPr/>
            </p:nvSpPr>
            <p:spPr bwMode="auto">
              <a:xfrm>
                <a:off x="4336" y="2035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4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7" name="Freeform 96"/>
              <p:cNvSpPr/>
              <p:nvPr/>
            </p:nvSpPr>
            <p:spPr bwMode="auto">
              <a:xfrm>
                <a:off x="3703" y="2037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8" name="Freeform 97"/>
              <p:cNvSpPr/>
              <p:nvPr/>
            </p:nvSpPr>
            <p:spPr bwMode="auto">
              <a:xfrm>
                <a:off x="3823" y="2037"/>
                <a:ext cx="15" cy="8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4 w 6"/>
                  <a:gd name="T5" fmla="*/ 1 h 3"/>
                  <a:gd name="T6" fmla="*/ 4 w 6"/>
                  <a:gd name="T7" fmla="*/ 3 h 3"/>
                  <a:gd name="T8" fmla="*/ 0 w 6"/>
                  <a:gd name="T9" fmla="*/ 1 h 3"/>
                  <a:gd name="T10" fmla="*/ 3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cubicBezTo>
                      <a:pt x="4" y="0"/>
                      <a:pt x="5" y="0"/>
                      <a:pt x="6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3" y="3"/>
                      <a:pt x="1" y="2"/>
                      <a:pt x="0" y="1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9" name="Freeform 98"/>
              <p:cNvSpPr/>
              <p:nvPr/>
            </p:nvSpPr>
            <p:spPr bwMode="auto">
              <a:xfrm>
                <a:off x="3954" y="20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0" name="Freeform 99"/>
              <p:cNvSpPr/>
              <p:nvPr/>
            </p:nvSpPr>
            <p:spPr bwMode="auto">
              <a:xfrm>
                <a:off x="3816" y="2042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2 w 2"/>
                  <a:gd name="T3" fmla="*/ 3 h 3"/>
                  <a:gd name="T4" fmla="*/ 0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2" y="1"/>
                      <a:pt x="2" y="2"/>
                      <a:pt x="2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1" name="Freeform 100"/>
              <p:cNvSpPr/>
              <p:nvPr/>
            </p:nvSpPr>
            <p:spPr bwMode="auto">
              <a:xfrm>
                <a:off x="4087" y="2042"/>
                <a:ext cx="19" cy="10"/>
              </a:xfrm>
              <a:custGeom>
                <a:avLst/>
                <a:gdLst>
                  <a:gd name="T0" fmla="*/ 6 w 8"/>
                  <a:gd name="T1" fmla="*/ 0 h 4"/>
                  <a:gd name="T2" fmla="*/ 8 w 8"/>
                  <a:gd name="T3" fmla="*/ 2 h 4"/>
                  <a:gd name="T4" fmla="*/ 3 w 8"/>
                  <a:gd name="T5" fmla="*/ 4 h 4"/>
                  <a:gd name="T6" fmla="*/ 0 w 8"/>
                  <a:gd name="T7" fmla="*/ 2 h 4"/>
                  <a:gd name="T8" fmla="*/ 6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7" y="1"/>
                      <a:pt x="8" y="2"/>
                      <a:pt x="8" y="2"/>
                    </a:cubicBezTo>
                    <a:cubicBezTo>
                      <a:pt x="7" y="3"/>
                      <a:pt x="5" y="4"/>
                      <a:pt x="3" y="4"/>
                    </a:cubicBezTo>
                    <a:cubicBezTo>
                      <a:pt x="2" y="4"/>
                      <a:pt x="1" y="3"/>
                      <a:pt x="0" y="2"/>
                    </a:cubicBezTo>
                    <a:cubicBezTo>
                      <a:pt x="2" y="2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2" name="Freeform 101"/>
              <p:cNvSpPr/>
              <p:nvPr/>
            </p:nvSpPr>
            <p:spPr bwMode="auto">
              <a:xfrm>
                <a:off x="4108" y="204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3" name="Freeform 102"/>
              <p:cNvSpPr/>
              <p:nvPr/>
            </p:nvSpPr>
            <p:spPr bwMode="auto">
              <a:xfrm>
                <a:off x="4357" y="2042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4" name="Freeform 103"/>
              <p:cNvSpPr/>
              <p:nvPr/>
            </p:nvSpPr>
            <p:spPr bwMode="auto">
              <a:xfrm>
                <a:off x="4027" y="204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5" name="Freeform 104"/>
              <p:cNvSpPr/>
              <p:nvPr/>
            </p:nvSpPr>
            <p:spPr bwMode="auto">
              <a:xfrm>
                <a:off x="4117" y="2045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6" name="Freeform 105"/>
              <p:cNvSpPr/>
              <p:nvPr/>
            </p:nvSpPr>
            <p:spPr bwMode="auto">
              <a:xfrm>
                <a:off x="4340" y="2045"/>
                <a:ext cx="138" cy="28"/>
              </a:xfrm>
              <a:custGeom>
                <a:avLst/>
                <a:gdLst>
                  <a:gd name="T0" fmla="*/ 13 w 58"/>
                  <a:gd name="T1" fmla="*/ 0 h 12"/>
                  <a:gd name="T2" fmla="*/ 58 w 58"/>
                  <a:gd name="T3" fmla="*/ 0 h 12"/>
                  <a:gd name="T4" fmla="*/ 55 w 58"/>
                  <a:gd name="T5" fmla="*/ 4 h 12"/>
                  <a:gd name="T6" fmla="*/ 18 w 58"/>
                  <a:gd name="T7" fmla="*/ 4 h 12"/>
                  <a:gd name="T8" fmla="*/ 16 w 58"/>
                  <a:gd name="T9" fmla="*/ 8 h 12"/>
                  <a:gd name="T10" fmla="*/ 25 w 58"/>
                  <a:gd name="T11" fmla="*/ 8 h 12"/>
                  <a:gd name="T12" fmla="*/ 21 w 58"/>
                  <a:gd name="T13" fmla="*/ 10 h 12"/>
                  <a:gd name="T14" fmla="*/ 2 w 58"/>
                  <a:gd name="T15" fmla="*/ 7 h 12"/>
                  <a:gd name="T16" fmla="*/ 0 w 58"/>
                  <a:gd name="T17" fmla="*/ 5 h 12"/>
                  <a:gd name="T18" fmla="*/ 0 w 58"/>
                  <a:gd name="T19" fmla="*/ 4 h 12"/>
                  <a:gd name="T20" fmla="*/ 13 w 58"/>
                  <a:gd name="T21" fmla="*/ 8 h 12"/>
                  <a:gd name="T22" fmla="*/ 12 w 58"/>
                  <a:gd name="T23" fmla="*/ 6 h 12"/>
                  <a:gd name="T24" fmla="*/ 13 w 58"/>
                  <a:gd name="T2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" h="12">
                    <a:moveTo>
                      <a:pt x="13" y="0"/>
                    </a:moveTo>
                    <a:cubicBezTo>
                      <a:pt x="28" y="0"/>
                      <a:pt x="43" y="0"/>
                      <a:pt x="58" y="0"/>
                    </a:cubicBezTo>
                    <a:cubicBezTo>
                      <a:pt x="57" y="2"/>
                      <a:pt x="56" y="3"/>
                      <a:pt x="55" y="4"/>
                    </a:cubicBezTo>
                    <a:cubicBezTo>
                      <a:pt x="43" y="1"/>
                      <a:pt x="27" y="2"/>
                      <a:pt x="18" y="4"/>
                    </a:cubicBezTo>
                    <a:cubicBezTo>
                      <a:pt x="18" y="5"/>
                      <a:pt x="17" y="7"/>
                      <a:pt x="16" y="8"/>
                    </a:cubicBezTo>
                    <a:cubicBezTo>
                      <a:pt x="22" y="7"/>
                      <a:pt x="21" y="7"/>
                      <a:pt x="25" y="8"/>
                    </a:cubicBezTo>
                    <a:cubicBezTo>
                      <a:pt x="23" y="11"/>
                      <a:pt x="24" y="11"/>
                      <a:pt x="21" y="10"/>
                    </a:cubicBezTo>
                    <a:cubicBezTo>
                      <a:pt x="15" y="12"/>
                      <a:pt x="7" y="10"/>
                      <a:pt x="2" y="7"/>
                    </a:cubicBezTo>
                    <a:cubicBezTo>
                      <a:pt x="1" y="5"/>
                      <a:pt x="2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4" y="5"/>
                      <a:pt x="8" y="7"/>
                      <a:pt x="13" y="8"/>
                    </a:cubicBezTo>
                    <a:cubicBezTo>
                      <a:pt x="12" y="7"/>
                      <a:pt x="12" y="7"/>
                      <a:pt x="12" y="6"/>
                    </a:cubicBezTo>
                    <a:cubicBezTo>
                      <a:pt x="12" y="2"/>
                      <a:pt x="10" y="5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7" name="Freeform 106"/>
              <p:cNvSpPr/>
              <p:nvPr/>
            </p:nvSpPr>
            <p:spPr bwMode="auto">
              <a:xfrm>
                <a:off x="4490" y="2045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1"/>
                      <a:pt x="2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8" name="Freeform 107"/>
              <p:cNvSpPr/>
              <p:nvPr/>
            </p:nvSpPr>
            <p:spPr bwMode="auto">
              <a:xfrm>
                <a:off x="3724" y="204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9" name="Freeform 108"/>
              <p:cNvSpPr/>
              <p:nvPr/>
            </p:nvSpPr>
            <p:spPr bwMode="auto">
              <a:xfrm>
                <a:off x="3750" y="2047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3"/>
                      <a:pt x="1" y="2"/>
                      <a:pt x="4" y="3"/>
                    </a:cubicBezTo>
                    <a:cubicBezTo>
                      <a:pt x="6" y="1"/>
                      <a:pt x="4" y="3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0" name="Freeform 109"/>
              <p:cNvSpPr/>
              <p:nvPr/>
            </p:nvSpPr>
            <p:spPr bwMode="auto">
              <a:xfrm>
                <a:off x="3771" y="2047"/>
                <a:ext cx="7" cy="10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4 h 4"/>
                  <a:gd name="T4" fmla="*/ 1 w 3"/>
                  <a:gd name="T5" fmla="*/ 4 h 4"/>
                  <a:gd name="T6" fmla="*/ 3 w 3"/>
                  <a:gd name="T7" fmla="*/ 2 h 4"/>
                  <a:gd name="T8" fmla="*/ 2 w 3"/>
                  <a:gd name="T9" fmla="*/ 0 h 4"/>
                  <a:gd name="T10" fmla="*/ 1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1" name="Freeform 110"/>
              <p:cNvSpPr/>
              <p:nvPr/>
            </p:nvSpPr>
            <p:spPr bwMode="auto">
              <a:xfrm>
                <a:off x="4480" y="204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2" name="Freeform 111"/>
              <p:cNvSpPr/>
              <p:nvPr/>
            </p:nvSpPr>
            <p:spPr bwMode="auto">
              <a:xfrm>
                <a:off x="3731" y="2049"/>
                <a:ext cx="9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  <a:gd name="T6" fmla="*/ 2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3"/>
                      <a:pt x="0" y="4"/>
                    </a:cubicBezTo>
                    <a:cubicBezTo>
                      <a:pt x="2" y="3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3" name="Freeform 112"/>
              <p:cNvSpPr/>
              <p:nvPr/>
            </p:nvSpPr>
            <p:spPr bwMode="auto">
              <a:xfrm>
                <a:off x="3885" y="2049"/>
                <a:ext cx="24" cy="15"/>
              </a:xfrm>
              <a:custGeom>
                <a:avLst/>
                <a:gdLst>
                  <a:gd name="T0" fmla="*/ 8 w 10"/>
                  <a:gd name="T1" fmla="*/ 0 h 6"/>
                  <a:gd name="T2" fmla="*/ 10 w 10"/>
                  <a:gd name="T3" fmla="*/ 4 h 6"/>
                  <a:gd name="T4" fmla="*/ 0 w 10"/>
                  <a:gd name="T5" fmla="*/ 6 h 6"/>
                  <a:gd name="T6" fmla="*/ 1 w 10"/>
                  <a:gd name="T7" fmla="*/ 2 h 6"/>
                  <a:gd name="T8" fmla="*/ 8 w 10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6">
                    <a:moveTo>
                      <a:pt x="8" y="0"/>
                    </a:moveTo>
                    <a:cubicBezTo>
                      <a:pt x="8" y="1"/>
                      <a:pt x="9" y="3"/>
                      <a:pt x="10" y="4"/>
                    </a:cubicBezTo>
                    <a:cubicBezTo>
                      <a:pt x="7" y="5"/>
                      <a:pt x="3" y="5"/>
                      <a:pt x="0" y="6"/>
                    </a:cubicBezTo>
                    <a:cubicBezTo>
                      <a:pt x="0" y="5"/>
                      <a:pt x="1" y="3"/>
                      <a:pt x="1" y="2"/>
                    </a:cubicBezTo>
                    <a:cubicBezTo>
                      <a:pt x="7" y="2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4" name="Freeform 113"/>
              <p:cNvSpPr/>
              <p:nvPr/>
            </p:nvSpPr>
            <p:spPr bwMode="auto">
              <a:xfrm>
                <a:off x="4056" y="20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5" name="Freeform 114"/>
              <p:cNvSpPr/>
              <p:nvPr/>
            </p:nvSpPr>
            <p:spPr bwMode="auto">
              <a:xfrm>
                <a:off x="4203" y="2049"/>
                <a:ext cx="66" cy="24"/>
              </a:xfrm>
              <a:custGeom>
                <a:avLst/>
                <a:gdLst>
                  <a:gd name="T0" fmla="*/ 8 w 28"/>
                  <a:gd name="T1" fmla="*/ 6 h 10"/>
                  <a:gd name="T2" fmla="*/ 28 w 28"/>
                  <a:gd name="T3" fmla="*/ 6 h 10"/>
                  <a:gd name="T4" fmla="*/ 27 w 28"/>
                  <a:gd name="T5" fmla="*/ 8 h 10"/>
                  <a:gd name="T6" fmla="*/ 0 w 28"/>
                  <a:gd name="T7" fmla="*/ 10 h 10"/>
                  <a:gd name="T8" fmla="*/ 0 w 28"/>
                  <a:gd name="T9" fmla="*/ 6 h 10"/>
                  <a:gd name="T10" fmla="*/ 7 w 28"/>
                  <a:gd name="T11" fmla="*/ 4 h 10"/>
                  <a:gd name="T12" fmla="*/ 0 w 28"/>
                  <a:gd name="T13" fmla="*/ 1 h 10"/>
                  <a:gd name="T14" fmla="*/ 8 w 28"/>
                  <a:gd name="T15" fmla="*/ 0 h 10"/>
                  <a:gd name="T16" fmla="*/ 8 w 28"/>
                  <a:gd name="T17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10">
                    <a:moveTo>
                      <a:pt x="8" y="6"/>
                    </a:moveTo>
                    <a:cubicBezTo>
                      <a:pt x="15" y="6"/>
                      <a:pt x="22" y="6"/>
                      <a:pt x="28" y="6"/>
                    </a:cubicBezTo>
                    <a:cubicBezTo>
                      <a:pt x="28" y="7"/>
                      <a:pt x="28" y="7"/>
                      <a:pt x="27" y="8"/>
                    </a:cubicBezTo>
                    <a:cubicBezTo>
                      <a:pt x="14" y="8"/>
                      <a:pt x="6" y="7"/>
                      <a:pt x="0" y="10"/>
                    </a:cubicBezTo>
                    <a:cubicBezTo>
                      <a:pt x="0" y="9"/>
                      <a:pt x="0" y="7"/>
                      <a:pt x="0" y="6"/>
                    </a:cubicBezTo>
                    <a:cubicBezTo>
                      <a:pt x="4" y="6"/>
                      <a:pt x="5" y="6"/>
                      <a:pt x="7" y="4"/>
                    </a:cubicBezTo>
                    <a:cubicBezTo>
                      <a:pt x="3" y="3"/>
                      <a:pt x="2" y="5"/>
                      <a:pt x="0" y="1"/>
                    </a:cubicBezTo>
                    <a:cubicBezTo>
                      <a:pt x="4" y="2"/>
                      <a:pt x="5" y="2"/>
                      <a:pt x="8" y="0"/>
                    </a:cubicBezTo>
                    <a:cubicBezTo>
                      <a:pt x="8" y="2"/>
                      <a:pt x="8" y="4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6" name="Freeform 115"/>
              <p:cNvSpPr/>
              <p:nvPr/>
            </p:nvSpPr>
            <p:spPr bwMode="auto">
              <a:xfrm>
                <a:off x="4227" y="2049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7" name="Freeform 116"/>
              <p:cNvSpPr/>
              <p:nvPr/>
            </p:nvSpPr>
            <p:spPr bwMode="auto">
              <a:xfrm>
                <a:off x="3676" y="205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8" name="Freeform 117"/>
              <p:cNvSpPr/>
              <p:nvPr/>
            </p:nvSpPr>
            <p:spPr bwMode="auto">
              <a:xfrm>
                <a:off x="369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9" name="Freeform 118"/>
              <p:cNvSpPr/>
              <p:nvPr/>
            </p:nvSpPr>
            <p:spPr bwMode="auto">
              <a:xfrm>
                <a:off x="3933" y="2052"/>
                <a:ext cx="21" cy="9"/>
              </a:xfrm>
              <a:custGeom>
                <a:avLst/>
                <a:gdLst>
                  <a:gd name="T0" fmla="*/ 0 w 9"/>
                  <a:gd name="T1" fmla="*/ 0 h 4"/>
                  <a:gd name="T2" fmla="*/ 9 w 9"/>
                  <a:gd name="T3" fmla="*/ 1 h 4"/>
                  <a:gd name="T4" fmla="*/ 9 w 9"/>
                  <a:gd name="T5" fmla="*/ 2 h 4"/>
                  <a:gd name="T6" fmla="*/ 0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cubicBezTo>
                      <a:pt x="3" y="0"/>
                      <a:pt x="6" y="1"/>
                      <a:pt x="9" y="1"/>
                    </a:cubicBezTo>
                    <a:cubicBezTo>
                      <a:pt x="9" y="1"/>
                      <a:pt x="9" y="2"/>
                      <a:pt x="9" y="2"/>
                    </a:cubicBezTo>
                    <a:cubicBezTo>
                      <a:pt x="3" y="2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0" name="Freeform 119"/>
              <p:cNvSpPr/>
              <p:nvPr/>
            </p:nvSpPr>
            <p:spPr bwMode="auto">
              <a:xfrm>
                <a:off x="4122" y="2052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1" name="Freeform 120"/>
              <p:cNvSpPr/>
              <p:nvPr/>
            </p:nvSpPr>
            <p:spPr bwMode="auto">
              <a:xfrm>
                <a:off x="4355" y="2052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2" name="Freeform 121"/>
              <p:cNvSpPr/>
              <p:nvPr/>
            </p:nvSpPr>
            <p:spPr bwMode="auto">
              <a:xfrm>
                <a:off x="4494" y="2052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3" name="Freeform 122"/>
              <p:cNvSpPr/>
              <p:nvPr/>
            </p:nvSpPr>
            <p:spPr bwMode="auto">
              <a:xfrm>
                <a:off x="3786" y="2054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2"/>
                      <a:pt x="1" y="2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4" name="Freeform 123"/>
              <p:cNvSpPr/>
              <p:nvPr/>
            </p:nvSpPr>
            <p:spPr bwMode="auto">
              <a:xfrm>
                <a:off x="3921" y="205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5" name="Freeform 124"/>
              <p:cNvSpPr/>
              <p:nvPr/>
            </p:nvSpPr>
            <p:spPr bwMode="auto">
              <a:xfrm>
                <a:off x="4094" y="205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6" name="Freeform 125"/>
              <p:cNvSpPr/>
              <p:nvPr/>
            </p:nvSpPr>
            <p:spPr bwMode="auto">
              <a:xfrm>
                <a:off x="4108" y="2054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1"/>
                      <a:pt x="2" y="1"/>
                      <a:pt x="3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7" name="Freeform 126"/>
              <p:cNvSpPr/>
              <p:nvPr/>
            </p:nvSpPr>
            <p:spPr bwMode="auto">
              <a:xfrm>
                <a:off x="4186" y="205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8" name="Freeform 127"/>
              <p:cNvSpPr/>
              <p:nvPr/>
            </p:nvSpPr>
            <p:spPr bwMode="auto">
              <a:xfrm>
                <a:off x="3703" y="2057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0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9" name="Freeform 128"/>
              <p:cNvSpPr/>
              <p:nvPr/>
            </p:nvSpPr>
            <p:spPr bwMode="auto">
              <a:xfrm>
                <a:off x="3871" y="205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0" name="Freeform 129"/>
              <p:cNvSpPr/>
              <p:nvPr/>
            </p:nvSpPr>
            <p:spPr bwMode="auto">
              <a:xfrm>
                <a:off x="4103" y="2057"/>
                <a:ext cx="3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1" name="Freeform 130"/>
              <p:cNvSpPr/>
              <p:nvPr/>
            </p:nvSpPr>
            <p:spPr bwMode="auto">
              <a:xfrm>
                <a:off x="3757" y="205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2" name="Freeform 131"/>
              <p:cNvSpPr/>
              <p:nvPr/>
            </p:nvSpPr>
            <p:spPr bwMode="auto">
              <a:xfrm>
                <a:off x="3776" y="205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3" name="Freeform 132"/>
              <p:cNvSpPr/>
              <p:nvPr/>
            </p:nvSpPr>
            <p:spPr bwMode="auto">
              <a:xfrm>
                <a:off x="3985" y="2059"/>
                <a:ext cx="31" cy="22"/>
              </a:xfrm>
              <a:custGeom>
                <a:avLst/>
                <a:gdLst>
                  <a:gd name="T0" fmla="*/ 6 w 13"/>
                  <a:gd name="T1" fmla="*/ 0 h 9"/>
                  <a:gd name="T2" fmla="*/ 0 w 13"/>
                  <a:gd name="T3" fmla="*/ 1 h 9"/>
                  <a:gd name="T4" fmla="*/ 1 w 13"/>
                  <a:gd name="T5" fmla="*/ 4 h 9"/>
                  <a:gd name="T6" fmla="*/ 5 w 13"/>
                  <a:gd name="T7" fmla="*/ 8 h 9"/>
                  <a:gd name="T8" fmla="*/ 7 w 13"/>
                  <a:gd name="T9" fmla="*/ 4 h 9"/>
                  <a:gd name="T10" fmla="*/ 10 w 13"/>
                  <a:gd name="T11" fmla="*/ 9 h 9"/>
                  <a:gd name="T12" fmla="*/ 9 w 13"/>
                  <a:gd name="T13" fmla="*/ 4 h 9"/>
                  <a:gd name="T14" fmla="*/ 13 w 13"/>
                  <a:gd name="T15" fmla="*/ 1 h 9"/>
                  <a:gd name="T16" fmla="*/ 6 w 13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">
                    <a:moveTo>
                      <a:pt x="6" y="0"/>
                    </a:moveTo>
                    <a:cubicBezTo>
                      <a:pt x="4" y="2"/>
                      <a:pt x="5" y="1"/>
                      <a:pt x="0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2" y="6"/>
                      <a:pt x="0" y="7"/>
                      <a:pt x="5" y="8"/>
                    </a:cubicBezTo>
                    <a:cubicBezTo>
                      <a:pt x="6" y="4"/>
                      <a:pt x="5" y="6"/>
                      <a:pt x="7" y="4"/>
                    </a:cubicBezTo>
                    <a:cubicBezTo>
                      <a:pt x="7" y="7"/>
                      <a:pt x="6" y="6"/>
                      <a:pt x="10" y="9"/>
                    </a:cubicBezTo>
                    <a:cubicBezTo>
                      <a:pt x="8" y="5"/>
                      <a:pt x="7" y="8"/>
                      <a:pt x="9" y="4"/>
                    </a:cubicBezTo>
                    <a:cubicBezTo>
                      <a:pt x="13" y="3"/>
                      <a:pt x="11" y="4"/>
                      <a:pt x="13" y="1"/>
                    </a:cubicBezTo>
                    <a:cubicBezTo>
                      <a:pt x="7" y="2"/>
                      <a:pt x="12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4" name="Freeform 133"/>
              <p:cNvSpPr/>
              <p:nvPr/>
            </p:nvSpPr>
            <p:spPr bwMode="auto">
              <a:xfrm>
                <a:off x="3740" y="2061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1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2"/>
                      <a:pt x="0" y="3"/>
                      <a:pt x="0" y="5"/>
                    </a:cubicBezTo>
                    <a:cubicBezTo>
                      <a:pt x="2" y="3"/>
                      <a:pt x="2" y="3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5" name="Freeform 134"/>
              <p:cNvSpPr/>
              <p:nvPr/>
            </p:nvSpPr>
            <p:spPr bwMode="auto">
              <a:xfrm>
                <a:off x="4272" y="2061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1 h 3"/>
                  <a:gd name="T4" fmla="*/ 6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4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3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6" name="Freeform 135"/>
              <p:cNvSpPr/>
              <p:nvPr/>
            </p:nvSpPr>
            <p:spPr bwMode="auto">
              <a:xfrm>
                <a:off x="2863" y="2064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7" name="Freeform 136"/>
              <p:cNvSpPr/>
              <p:nvPr/>
            </p:nvSpPr>
            <p:spPr bwMode="auto">
              <a:xfrm>
                <a:off x="2901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8" name="Freeform 137"/>
              <p:cNvSpPr/>
              <p:nvPr/>
            </p:nvSpPr>
            <p:spPr bwMode="auto">
              <a:xfrm>
                <a:off x="3807" y="2064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9" name="Freeform 138"/>
              <p:cNvSpPr/>
              <p:nvPr/>
            </p:nvSpPr>
            <p:spPr bwMode="auto">
              <a:xfrm>
                <a:off x="4177" y="2064"/>
                <a:ext cx="9" cy="12"/>
              </a:xfrm>
              <a:custGeom>
                <a:avLst/>
                <a:gdLst>
                  <a:gd name="T0" fmla="*/ 1 w 4"/>
                  <a:gd name="T1" fmla="*/ 0 h 5"/>
                  <a:gd name="T2" fmla="*/ 4 w 4"/>
                  <a:gd name="T3" fmla="*/ 0 h 5"/>
                  <a:gd name="T4" fmla="*/ 4 w 4"/>
                  <a:gd name="T5" fmla="*/ 4 h 5"/>
                  <a:gd name="T6" fmla="*/ 2 w 4"/>
                  <a:gd name="T7" fmla="*/ 5 h 5"/>
                  <a:gd name="T8" fmla="*/ 2 w 4"/>
                  <a:gd name="T9" fmla="*/ 3 h 5"/>
                  <a:gd name="T10" fmla="*/ 1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3"/>
                      <a:pt x="4" y="4"/>
                    </a:cubicBezTo>
                    <a:cubicBezTo>
                      <a:pt x="3" y="4"/>
                      <a:pt x="3" y="4"/>
                      <a:pt x="2" y="5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0" y="1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0" name="Freeform 139"/>
              <p:cNvSpPr/>
              <p:nvPr/>
            </p:nvSpPr>
            <p:spPr bwMode="auto">
              <a:xfrm>
                <a:off x="4345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1" name="Freeform 140"/>
              <p:cNvSpPr/>
              <p:nvPr/>
            </p:nvSpPr>
            <p:spPr bwMode="auto">
              <a:xfrm>
                <a:off x="4404" y="206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2" name="Freeform 141"/>
              <p:cNvSpPr/>
              <p:nvPr/>
            </p:nvSpPr>
            <p:spPr bwMode="auto">
              <a:xfrm>
                <a:off x="4449" y="2064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3" name="Freeform 142"/>
              <p:cNvSpPr/>
              <p:nvPr/>
            </p:nvSpPr>
            <p:spPr bwMode="auto">
              <a:xfrm>
                <a:off x="4502" y="2064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4" name="Freeform 143"/>
              <p:cNvSpPr/>
              <p:nvPr/>
            </p:nvSpPr>
            <p:spPr bwMode="auto">
              <a:xfrm>
                <a:off x="3703" y="206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0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5" name="Freeform 144"/>
              <p:cNvSpPr/>
              <p:nvPr/>
            </p:nvSpPr>
            <p:spPr bwMode="auto">
              <a:xfrm>
                <a:off x="3714" y="2066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6" name="Freeform 145"/>
              <p:cNvSpPr/>
              <p:nvPr/>
            </p:nvSpPr>
            <p:spPr bwMode="auto">
              <a:xfrm>
                <a:off x="3814" y="206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7" name="Freeform 146"/>
              <p:cNvSpPr/>
              <p:nvPr/>
            </p:nvSpPr>
            <p:spPr bwMode="auto">
              <a:xfrm>
                <a:off x="4158" y="2069"/>
                <a:ext cx="12" cy="4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8" name="Freeform 147"/>
              <p:cNvSpPr/>
              <p:nvPr/>
            </p:nvSpPr>
            <p:spPr bwMode="auto">
              <a:xfrm>
                <a:off x="3814" y="2071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2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2" y="3"/>
                      <a:pt x="1" y="2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9" name="Freeform 148"/>
              <p:cNvSpPr/>
              <p:nvPr/>
            </p:nvSpPr>
            <p:spPr bwMode="auto">
              <a:xfrm>
                <a:off x="3786" y="2073"/>
                <a:ext cx="2" cy="8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0" name="Freeform 149"/>
              <p:cNvSpPr/>
              <p:nvPr/>
            </p:nvSpPr>
            <p:spPr bwMode="auto">
              <a:xfrm>
                <a:off x="3951" y="2073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3" y="1"/>
                      <a:pt x="1" y="2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1" name="Freeform 150"/>
              <p:cNvSpPr/>
              <p:nvPr/>
            </p:nvSpPr>
            <p:spPr bwMode="auto">
              <a:xfrm>
                <a:off x="3693" y="2076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1" y="1"/>
                      <a:pt x="4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2" name="Freeform 151"/>
              <p:cNvSpPr/>
              <p:nvPr/>
            </p:nvSpPr>
            <p:spPr bwMode="auto">
              <a:xfrm>
                <a:off x="3724" y="2076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2 w 2"/>
                  <a:gd name="T5" fmla="*/ 3 h 5"/>
                  <a:gd name="T6" fmla="*/ 1 w 2"/>
                  <a:gd name="T7" fmla="*/ 0 h 5"/>
                  <a:gd name="T8" fmla="*/ 0 w 2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0" y="1"/>
                      <a:pt x="0" y="3"/>
                      <a:pt x="0" y="5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3" name="Freeform 152"/>
              <p:cNvSpPr/>
              <p:nvPr/>
            </p:nvSpPr>
            <p:spPr bwMode="auto">
              <a:xfrm>
                <a:off x="3733" y="207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4" name="Freeform 153"/>
              <p:cNvSpPr/>
              <p:nvPr/>
            </p:nvSpPr>
            <p:spPr bwMode="auto">
              <a:xfrm>
                <a:off x="3805" y="2078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5" name="Freeform 154"/>
              <p:cNvSpPr/>
              <p:nvPr/>
            </p:nvSpPr>
            <p:spPr bwMode="auto">
              <a:xfrm>
                <a:off x="4165" y="2081"/>
                <a:ext cx="14" cy="4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3 w 6"/>
                  <a:gd name="T7" fmla="*/ 2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0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6" name="Freeform 155"/>
              <p:cNvSpPr/>
              <p:nvPr/>
            </p:nvSpPr>
            <p:spPr bwMode="auto">
              <a:xfrm>
                <a:off x="3838" y="2083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1 h 4"/>
                  <a:gd name="T4" fmla="*/ 5 w 5"/>
                  <a:gd name="T5" fmla="*/ 4 h 4"/>
                  <a:gd name="T6" fmla="*/ 2 w 5"/>
                  <a:gd name="T7" fmla="*/ 4 h 4"/>
                  <a:gd name="T8" fmla="*/ 0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5" y="2"/>
                      <a:pt x="5" y="3"/>
                      <a:pt x="5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0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7" name="Freeform 156"/>
              <p:cNvSpPr/>
              <p:nvPr/>
            </p:nvSpPr>
            <p:spPr bwMode="auto">
              <a:xfrm>
                <a:off x="3857" y="2083"/>
                <a:ext cx="9" cy="12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1 h 5"/>
                  <a:gd name="T4" fmla="*/ 3 w 4"/>
                  <a:gd name="T5" fmla="*/ 4 h 5"/>
                  <a:gd name="T6" fmla="*/ 2 w 4"/>
                  <a:gd name="T7" fmla="*/ 5 h 5"/>
                  <a:gd name="T8" fmla="*/ 0 w 4"/>
                  <a:gd name="T9" fmla="*/ 3 h 5"/>
                  <a:gd name="T10" fmla="*/ 0 w 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cubicBezTo>
                      <a:pt x="1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3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2" y="1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8" name="Freeform 157"/>
              <p:cNvSpPr/>
              <p:nvPr/>
            </p:nvSpPr>
            <p:spPr bwMode="auto">
              <a:xfrm>
                <a:off x="2908" y="2085"/>
                <a:ext cx="15" cy="5"/>
              </a:xfrm>
              <a:custGeom>
                <a:avLst/>
                <a:gdLst>
                  <a:gd name="T0" fmla="*/ 3 w 6"/>
                  <a:gd name="T1" fmla="*/ 0 h 2"/>
                  <a:gd name="T2" fmla="*/ 0 w 6"/>
                  <a:gd name="T3" fmla="*/ 2 h 2"/>
                  <a:gd name="T4" fmla="*/ 1 w 6"/>
                  <a:gd name="T5" fmla="*/ 2 h 2"/>
                  <a:gd name="T6" fmla="*/ 6 w 6"/>
                  <a:gd name="T7" fmla="*/ 0 h 2"/>
                  <a:gd name="T8" fmla="*/ 3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4" y="1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9" name="Freeform 158"/>
              <p:cNvSpPr/>
              <p:nvPr/>
            </p:nvSpPr>
            <p:spPr bwMode="auto">
              <a:xfrm>
                <a:off x="3731" y="2085"/>
                <a:ext cx="14" cy="5"/>
              </a:xfrm>
              <a:custGeom>
                <a:avLst/>
                <a:gdLst>
                  <a:gd name="T0" fmla="*/ 1 w 6"/>
                  <a:gd name="T1" fmla="*/ 0 h 2"/>
                  <a:gd name="T2" fmla="*/ 0 w 6"/>
                  <a:gd name="T3" fmla="*/ 2 h 2"/>
                  <a:gd name="T4" fmla="*/ 6 w 6"/>
                  <a:gd name="T5" fmla="*/ 0 h 2"/>
                  <a:gd name="T6" fmla="*/ 1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4" y="1"/>
                      <a:pt x="4" y="1"/>
                      <a:pt x="6" y="0"/>
                    </a:cubicBezTo>
                    <a:cubicBezTo>
                      <a:pt x="4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0" name="Freeform 159"/>
              <p:cNvSpPr/>
              <p:nvPr/>
            </p:nvSpPr>
            <p:spPr bwMode="auto">
              <a:xfrm>
                <a:off x="3906" y="2085"/>
                <a:ext cx="15" cy="8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6 w 6"/>
                  <a:gd name="T5" fmla="*/ 2 h 3"/>
                  <a:gd name="T6" fmla="*/ 0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0" y="1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1" name="Freeform 160"/>
              <p:cNvSpPr/>
              <p:nvPr/>
            </p:nvSpPr>
            <p:spPr bwMode="auto">
              <a:xfrm>
                <a:off x="4046" y="208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2" name="Freeform 161"/>
              <p:cNvSpPr/>
              <p:nvPr/>
            </p:nvSpPr>
            <p:spPr bwMode="auto">
              <a:xfrm>
                <a:off x="4262" y="2085"/>
                <a:ext cx="12" cy="12"/>
              </a:xfrm>
              <a:custGeom>
                <a:avLst/>
                <a:gdLst>
                  <a:gd name="T0" fmla="*/ 1 w 5"/>
                  <a:gd name="T1" fmla="*/ 0 h 5"/>
                  <a:gd name="T2" fmla="*/ 5 w 5"/>
                  <a:gd name="T3" fmla="*/ 0 h 5"/>
                  <a:gd name="T4" fmla="*/ 3 w 5"/>
                  <a:gd name="T5" fmla="*/ 2 h 5"/>
                  <a:gd name="T6" fmla="*/ 1 w 5"/>
                  <a:gd name="T7" fmla="*/ 5 h 5"/>
                  <a:gd name="T8" fmla="*/ 0 w 5"/>
                  <a:gd name="T9" fmla="*/ 5 h 5"/>
                  <a:gd name="T10" fmla="*/ 1 w 5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1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3" y="3"/>
                      <a:pt x="2" y="4"/>
                      <a:pt x="1" y="5"/>
                    </a:cubicBezTo>
                    <a:cubicBezTo>
                      <a:pt x="1" y="5"/>
                      <a:pt x="1" y="5"/>
                      <a:pt x="0" y="5"/>
                    </a:cubicBezTo>
                    <a:cubicBezTo>
                      <a:pt x="1" y="1"/>
                      <a:pt x="0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3" name="Freeform 162"/>
              <p:cNvSpPr/>
              <p:nvPr/>
            </p:nvSpPr>
            <p:spPr bwMode="auto">
              <a:xfrm>
                <a:off x="4487" y="2085"/>
                <a:ext cx="12" cy="5"/>
              </a:xfrm>
              <a:custGeom>
                <a:avLst/>
                <a:gdLst>
                  <a:gd name="T0" fmla="*/ 2 w 5"/>
                  <a:gd name="T1" fmla="*/ 0 h 2"/>
                  <a:gd name="T2" fmla="*/ 5 w 5"/>
                  <a:gd name="T3" fmla="*/ 1 h 2"/>
                  <a:gd name="T4" fmla="*/ 5 w 5"/>
                  <a:gd name="T5" fmla="*/ 2 h 2"/>
                  <a:gd name="T6" fmla="*/ 0 w 5"/>
                  <a:gd name="T7" fmla="*/ 2 h 2"/>
                  <a:gd name="T8" fmla="*/ 2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cubicBezTo>
                      <a:pt x="3" y="0"/>
                      <a:pt x="4" y="0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4" name="Freeform 163"/>
              <p:cNvSpPr/>
              <p:nvPr/>
            </p:nvSpPr>
            <p:spPr bwMode="auto">
              <a:xfrm>
                <a:off x="3978" y="2085"/>
                <a:ext cx="11" cy="8"/>
              </a:xfrm>
              <a:custGeom>
                <a:avLst/>
                <a:gdLst>
                  <a:gd name="T0" fmla="*/ 0 w 5"/>
                  <a:gd name="T1" fmla="*/ 1 h 3"/>
                  <a:gd name="T2" fmla="*/ 5 w 5"/>
                  <a:gd name="T3" fmla="*/ 2 h 3"/>
                  <a:gd name="T4" fmla="*/ 0 w 5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3" y="3"/>
                      <a:pt x="2" y="2"/>
                      <a:pt x="5" y="2"/>
                    </a:cubicBezTo>
                    <a:cubicBezTo>
                      <a:pt x="3" y="0"/>
                      <a:pt x="4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5" name="Freeform 164"/>
              <p:cNvSpPr/>
              <p:nvPr/>
            </p:nvSpPr>
            <p:spPr bwMode="auto">
              <a:xfrm>
                <a:off x="4286" y="2088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6" name="Freeform 165"/>
              <p:cNvSpPr/>
              <p:nvPr/>
            </p:nvSpPr>
            <p:spPr bwMode="auto">
              <a:xfrm>
                <a:off x="4452" y="208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7" name="Freeform 166"/>
              <p:cNvSpPr/>
              <p:nvPr/>
            </p:nvSpPr>
            <p:spPr bwMode="auto">
              <a:xfrm>
                <a:off x="4468" y="208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0"/>
                      <a:pt x="3" y="0"/>
                      <a:pt x="5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8" name="Freeform 167"/>
              <p:cNvSpPr/>
              <p:nvPr/>
            </p:nvSpPr>
            <p:spPr bwMode="auto">
              <a:xfrm>
                <a:off x="3714" y="2090"/>
                <a:ext cx="5" cy="3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9" name="Freeform 168"/>
              <p:cNvSpPr/>
              <p:nvPr/>
            </p:nvSpPr>
            <p:spPr bwMode="auto">
              <a:xfrm>
                <a:off x="3963" y="209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0" name="Freeform 169"/>
              <p:cNvSpPr/>
              <p:nvPr/>
            </p:nvSpPr>
            <p:spPr bwMode="auto">
              <a:xfrm>
                <a:off x="4350" y="2090"/>
                <a:ext cx="52" cy="3"/>
              </a:xfrm>
              <a:custGeom>
                <a:avLst/>
                <a:gdLst>
                  <a:gd name="T0" fmla="*/ 5 w 22"/>
                  <a:gd name="T1" fmla="*/ 0 h 1"/>
                  <a:gd name="T2" fmla="*/ 22 w 22"/>
                  <a:gd name="T3" fmla="*/ 0 h 1"/>
                  <a:gd name="T4" fmla="*/ 22 w 22"/>
                  <a:gd name="T5" fmla="*/ 1 h 1"/>
                  <a:gd name="T6" fmla="*/ 0 w 22"/>
                  <a:gd name="T7" fmla="*/ 1 h 1"/>
                  <a:gd name="T8" fmla="*/ 5 w 2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">
                    <a:moveTo>
                      <a:pt x="5" y="0"/>
                    </a:moveTo>
                    <a:cubicBezTo>
                      <a:pt x="11" y="0"/>
                      <a:pt x="16" y="0"/>
                      <a:pt x="22" y="0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15" y="1"/>
                      <a:pt x="7" y="1"/>
                      <a:pt x="0" y="1"/>
                    </a:cubicBezTo>
                    <a:cubicBezTo>
                      <a:pt x="2" y="1"/>
                      <a:pt x="3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1" name="Freeform 170"/>
              <p:cNvSpPr/>
              <p:nvPr/>
            </p:nvSpPr>
            <p:spPr bwMode="auto">
              <a:xfrm>
                <a:off x="2840" y="2090"/>
                <a:ext cx="4" cy="10"/>
              </a:xfrm>
              <a:custGeom>
                <a:avLst/>
                <a:gdLst>
                  <a:gd name="T0" fmla="*/ 0 w 2"/>
                  <a:gd name="T1" fmla="*/ 0 h 4"/>
                  <a:gd name="T2" fmla="*/ 0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3"/>
                      <a:pt x="1" y="2"/>
                      <a:pt x="0" y="4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2" name="Freeform 171"/>
              <p:cNvSpPr/>
              <p:nvPr/>
            </p:nvSpPr>
            <p:spPr bwMode="auto">
              <a:xfrm>
                <a:off x="2925" y="209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1"/>
                      <a:pt x="3" y="2"/>
                    </a:cubicBezTo>
                    <a:cubicBezTo>
                      <a:pt x="1" y="0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3" name="Freeform 172"/>
              <p:cNvSpPr/>
              <p:nvPr/>
            </p:nvSpPr>
            <p:spPr bwMode="auto">
              <a:xfrm>
                <a:off x="3731" y="2093"/>
                <a:ext cx="7" cy="7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3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4" name="Freeform 173"/>
              <p:cNvSpPr/>
              <p:nvPr/>
            </p:nvSpPr>
            <p:spPr bwMode="auto">
              <a:xfrm>
                <a:off x="4328" y="2093"/>
                <a:ext cx="8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5" name="Freeform 174"/>
              <p:cNvSpPr/>
              <p:nvPr/>
            </p:nvSpPr>
            <p:spPr bwMode="auto">
              <a:xfrm>
                <a:off x="4535" y="2093"/>
                <a:ext cx="12" cy="7"/>
              </a:xfrm>
              <a:custGeom>
                <a:avLst/>
                <a:gdLst>
                  <a:gd name="T0" fmla="*/ 1 w 5"/>
                  <a:gd name="T1" fmla="*/ 0 h 3"/>
                  <a:gd name="T2" fmla="*/ 5 w 5"/>
                  <a:gd name="T3" fmla="*/ 2 h 3"/>
                  <a:gd name="T4" fmla="*/ 5 w 5"/>
                  <a:gd name="T5" fmla="*/ 3 h 3"/>
                  <a:gd name="T6" fmla="*/ 0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2" y="1"/>
                      <a:pt x="4" y="2"/>
                      <a:pt x="5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2" y="3"/>
                      <a:pt x="0" y="2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6" name="Freeform 175"/>
              <p:cNvSpPr/>
              <p:nvPr/>
            </p:nvSpPr>
            <p:spPr bwMode="auto">
              <a:xfrm>
                <a:off x="3982" y="209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7" name="Freeform 176"/>
              <p:cNvSpPr/>
              <p:nvPr/>
            </p:nvSpPr>
            <p:spPr bwMode="auto">
              <a:xfrm>
                <a:off x="3997" y="2095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8" name="Freeform 177"/>
              <p:cNvSpPr/>
              <p:nvPr/>
            </p:nvSpPr>
            <p:spPr bwMode="auto">
              <a:xfrm>
                <a:off x="4032" y="2095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9" name="Freeform 178"/>
              <p:cNvSpPr/>
              <p:nvPr/>
            </p:nvSpPr>
            <p:spPr bwMode="auto">
              <a:xfrm>
                <a:off x="4163" y="2095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0" name="Freeform 179"/>
              <p:cNvSpPr/>
              <p:nvPr/>
            </p:nvSpPr>
            <p:spPr bwMode="auto">
              <a:xfrm>
                <a:off x="3859" y="2097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1" y="2"/>
                      <a:pt x="2" y="2"/>
                      <a:pt x="0" y="1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1" name="Freeform 180"/>
              <p:cNvSpPr/>
              <p:nvPr/>
            </p:nvSpPr>
            <p:spPr bwMode="auto">
              <a:xfrm>
                <a:off x="2915" y="2100"/>
                <a:ext cx="10" cy="19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cubicBezTo>
                      <a:pt x="2" y="5"/>
                      <a:pt x="0" y="5"/>
                      <a:pt x="4" y="8"/>
                    </a:cubicBezTo>
                    <a:cubicBezTo>
                      <a:pt x="4" y="5"/>
                      <a:pt x="4" y="3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2" name="Freeform 181"/>
              <p:cNvSpPr/>
              <p:nvPr/>
            </p:nvSpPr>
            <p:spPr bwMode="auto">
              <a:xfrm>
                <a:off x="3918" y="2100"/>
                <a:ext cx="7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3" name="Freeform 182"/>
              <p:cNvSpPr/>
              <p:nvPr/>
            </p:nvSpPr>
            <p:spPr bwMode="auto">
              <a:xfrm>
                <a:off x="4454" y="210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4" name="Freeform 183"/>
              <p:cNvSpPr/>
              <p:nvPr/>
            </p:nvSpPr>
            <p:spPr bwMode="auto">
              <a:xfrm>
                <a:off x="3700" y="2102"/>
                <a:ext cx="7" cy="5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1 h 2"/>
                  <a:gd name="T4" fmla="*/ 3 w 3"/>
                  <a:gd name="T5" fmla="*/ 0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3" y="2"/>
                      <a:pt x="1" y="2"/>
                      <a:pt x="3" y="0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5" name="Freeform 184"/>
              <p:cNvSpPr/>
              <p:nvPr/>
            </p:nvSpPr>
            <p:spPr bwMode="auto">
              <a:xfrm>
                <a:off x="3838" y="2102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6" name="Freeform 185"/>
              <p:cNvSpPr/>
              <p:nvPr/>
            </p:nvSpPr>
            <p:spPr bwMode="auto">
              <a:xfrm>
                <a:off x="3892" y="2102"/>
                <a:ext cx="12" cy="10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4 h 4"/>
                  <a:gd name="T4" fmla="*/ 5 w 5"/>
                  <a:gd name="T5" fmla="*/ 3 h 4"/>
                  <a:gd name="T6" fmla="*/ 0 w 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2" y="4"/>
                      <a:pt x="3" y="3"/>
                      <a:pt x="5" y="3"/>
                    </a:cubicBezTo>
                    <a:cubicBezTo>
                      <a:pt x="1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7" name="Freeform 186"/>
              <p:cNvSpPr/>
              <p:nvPr/>
            </p:nvSpPr>
            <p:spPr bwMode="auto">
              <a:xfrm>
                <a:off x="3961" y="2102"/>
                <a:ext cx="12" cy="8"/>
              </a:xfrm>
              <a:custGeom>
                <a:avLst/>
                <a:gdLst>
                  <a:gd name="T0" fmla="*/ 1 w 5"/>
                  <a:gd name="T1" fmla="*/ 0 h 3"/>
                  <a:gd name="T2" fmla="*/ 0 w 5"/>
                  <a:gd name="T3" fmla="*/ 2 h 3"/>
                  <a:gd name="T4" fmla="*/ 0 w 5"/>
                  <a:gd name="T5" fmla="*/ 3 h 3"/>
                  <a:gd name="T6" fmla="*/ 5 w 5"/>
                  <a:gd name="T7" fmla="*/ 2 h 3"/>
                  <a:gd name="T8" fmla="*/ 1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5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8" name="Freeform 187"/>
              <p:cNvSpPr/>
              <p:nvPr/>
            </p:nvSpPr>
            <p:spPr bwMode="auto">
              <a:xfrm>
                <a:off x="3805" y="2105"/>
                <a:ext cx="2" cy="5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9" name="Freeform 188"/>
              <p:cNvSpPr/>
              <p:nvPr/>
            </p:nvSpPr>
            <p:spPr bwMode="auto">
              <a:xfrm>
                <a:off x="3987" y="210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0" name="Freeform 189"/>
              <p:cNvSpPr/>
              <p:nvPr/>
            </p:nvSpPr>
            <p:spPr bwMode="auto">
              <a:xfrm>
                <a:off x="4359" y="210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1" name="Freeform 190"/>
              <p:cNvSpPr/>
              <p:nvPr/>
            </p:nvSpPr>
            <p:spPr bwMode="auto">
              <a:xfrm>
                <a:off x="4319" y="2107"/>
                <a:ext cx="14" cy="7"/>
              </a:xfrm>
              <a:custGeom>
                <a:avLst/>
                <a:gdLst>
                  <a:gd name="T0" fmla="*/ 4 w 6"/>
                  <a:gd name="T1" fmla="*/ 0 h 3"/>
                  <a:gd name="T2" fmla="*/ 6 w 6"/>
                  <a:gd name="T3" fmla="*/ 2 h 3"/>
                  <a:gd name="T4" fmla="*/ 6 w 6"/>
                  <a:gd name="T5" fmla="*/ 3 h 3"/>
                  <a:gd name="T6" fmla="*/ 0 w 6"/>
                  <a:gd name="T7" fmla="*/ 3 h 3"/>
                  <a:gd name="T8" fmla="*/ 4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4" y="0"/>
                    </a:move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2" name="Freeform 191"/>
              <p:cNvSpPr/>
              <p:nvPr/>
            </p:nvSpPr>
            <p:spPr bwMode="auto">
              <a:xfrm>
                <a:off x="4480" y="2107"/>
                <a:ext cx="17" cy="7"/>
              </a:xfrm>
              <a:custGeom>
                <a:avLst/>
                <a:gdLst>
                  <a:gd name="T0" fmla="*/ 0 w 7"/>
                  <a:gd name="T1" fmla="*/ 0 h 3"/>
                  <a:gd name="T2" fmla="*/ 7 w 7"/>
                  <a:gd name="T3" fmla="*/ 2 h 3"/>
                  <a:gd name="T4" fmla="*/ 7 w 7"/>
                  <a:gd name="T5" fmla="*/ 3 h 3"/>
                  <a:gd name="T6" fmla="*/ 2 w 7"/>
                  <a:gd name="T7" fmla="*/ 3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1"/>
                      <a:pt x="5" y="1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5" y="3"/>
                      <a:pt x="4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3" name="Freeform 192"/>
              <p:cNvSpPr/>
              <p:nvPr/>
            </p:nvSpPr>
            <p:spPr bwMode="auto">
              <a:xfrm>
                <a:off x="3795" y="211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4" name="Freeform 193"/>
              <p:cNvSpPr/>
              <p:nvPr/>
            </p:nvSpPr>
            <p:spPr bwMode="auto">
              <a:xfrm>
                <a:off x="4419" y="2110"/>
                <a:ext cx="11" cy="7"/>
              </a:xfrm>
              <a:custGeom>
                <a:avLst/>
                <a:gdLst>
                  <a:gd name="T0" fmla="*/ 0 w 5"/>
                  <a:gd name="T1" fmla="*/ 0 h 3"/>
                  <a:gd name="T2" fmla="*/ 5 w 5"/>
                  <a:gd name="T3" fmla="*/ 3 h 3"/>
                  <a:gd name="T4" fmla="*/ 0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cubicBezTo>
                      <a:pt x="1" y="1"/>
                      <a:pt x="3" y="2"/>
                      <a:pt x="5" y="3"/>
                    </a:cubicBezTo>
                    <a:cubicBezTo>
                      <a:pt x="1" y="2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5" name="Freeform 194"/>
              <p:cNvSpPr/>
              <p:nvPr/>
            </p:nvSpPr>
            <p:spPr bwMode="auto">
              <a:xfrm>
                <a:off x="4440" y="2110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2"/>
                      <a:pt x="3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6" name="Freeform 195"/>
              <p:cNvSpPr/>
              <p:nvPr/>
            </p:nvSpPr>
            <p:spPr bwMode="auto">
              <a:xfrm>
                <a:off x="4504" y="211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7" name="Freeform 196"/>
              <p:cNvSpPr/>
              <p:nvPr/>
            </p:nvSpPr>
            <p:spPr bwMode="auto">
              <a:xfrm>
                <a:off x="4542" y="211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8" name="Freeform 197"/>
              <p:cNvSpPr/>
              <p:nvPr/>
            </p:nvSpPr>
            <p:spPr bwMode="auto">
              <a:xfrm>
                <a:off x="3828" y="2119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9" name="Freeform 198"/>
              <p:cNvSpPr/>
              <p:nvPr/>
            </p:nvSpPr>
            <p:spPr bwMode="auto">
              <a:xfrm>
                <a:off x="4179" y="2119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0" name="Freeform 199"/>
              <p:cNvSpPr/>
              <p:nvPr/>
            </p:nvSpPr>
            <p:spPr bwMode="auto">
              <a:xfrm>
                <a:off x="4537" y="211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1" name="Freeform 200"/>
              <p:cNvSpPr/>
              <p:nvPr/>
            </p:nvSpPr>
            <p:spPr bwMode="auto">
              <a:xfrm>
                <a:off x="3959" y="2122"/>
                <a:ext cx="4" cy="4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2" name="Freeform 201"/>
              <p:cNvSpPr/>
              <p:nvPr/>
            </p:nvSpPr>
            <p:spPr bwMode="auto">
              <a:xfrm>
                <a:off x="4030" y="2122"/>
                <a:ext cx="9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1 h 2"/>
                  <a:gd name="T4" fmla="*/ 4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1"/>
                      <a:pt x="4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3" name="Freeform 202"/>
              <p:cNvSpPr/>
              <p:nvPr/>
            </p:nvSpPr>
            <p:spPr bwMode="auto">
              <a:xfrm>
                <a:off x="3750" y="2124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3 h 3"/>
                  <a:gd name="T4" fmla="*/ 0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4" name="Freeform 203"/>
              <p:cNvSpPr/>
              <p:nvPr/>
            </p:nvSpPr>
            <p:spPr bwMode="auto">
              <a:xfrm>
                <a:off x="3774" y="2124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0 w 6"/>
                  <a:gd name="T3" fmla="*/ 1 h 2"/>
                  <a:gd name="T4" fmla="*/ 6 w 6"/>
                  <a:gd name="T5" fmla="*/ 0 h 2"/>
                  <a:gd name="T6" fmla="*/ 2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3" y="2"/>
                      <a:pt x="4" y="2"/>
                      <a:pt x="6" y="0"/>
                    </a:cubicBezTo>
                    <a:cubicBezTo>
                      <a:pt x="5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5" name="Freeform 204"/>
              <p:cNvSpPr/>
              <p:nvPr/>
            </p:nvSpPr>
            <p:spPr bwMode="auto">
              <a:xfrm>
                <a:off x="3814" y="2124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" name="Group 406"/>
            <p:cNvGrpSpPr/>
            <p:nvPr/>
          </p:nvGrpSpPr>
          <p:grpSpPr bwMode="auto">
            <a:xfrm>
              <a:off x="2844" y="2124"/>
              <a:ext cx="2006" cy="197"/>
              <a:chOff x="2844" y="2124"/>
              <a:chExt cx="2006" cy="197"/>
            </a:xfrm>
            <a:grpFill/>
          </p:grpSpPr>
          <p:sp>
            <p:nvSpPr>
              <p:cNvPr id="116" name="Freeform 206"/>
              <p:cNvSpPr/>
              <p:nvPr/>
            </p:nvSpPr>
            <p:spPr bwMode="auto">
              <a:xfrm>
                <a:off x="3823" y="2124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3"/>
                      <a:pt x="1" y="2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Freeform 207"/>
              <p:cNvSpPr/>
              <p:nvPr/>
            </p:nvSpPr>
            <p:spPr bwMode="auto">
              <a:xfrm>
                <a:off x="4521" y="212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208"/>
              <p:cNvSpPr/>
              <p:nvPr/>
            </p:nvSpPr>
            <p:spPr bwMode="auto">
              <a:xfrm>
                <a:off x="3740" y="212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0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9" name="Freeform 209"/>
              <p:cNvSpPr/>
              <p:nvPr/>
            </p:nvSpPr>
            <p:spPr bwMode="auto">
              <a:xfrm>
                <a:off x="3866" y="2126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0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0" name="Freeform 210"/>
              <p:cNvSpPr/>
              <p:nvPr/>
            </p:nvSpPr>
            <p:spPr bwMode="auto">
              <a:xfrm>
                <a:off x="3883" y="2126"/>
                <a:ext cx="9" cy="15"/>
              </a:xfrm>
              <a:custGeom>
                <a:avLst/>
                <a:gdLst>
                  <a:gd name="T0" fmla="*/ 0 w 4"/>
                  <a:gd name="T1" fmla="*/ 0 h 6"/>
                  <a:gd name="T2" fmla="*/ 4 w 4"/>
                  <a:gd name="T3" fmla="*/ 6 h 6"/>
                  <a:gd name="T4" fmla="*/ 0 w 4"/>
                  <a:gd name="T5" fmla="*/ 5 h 6"/>
                  <a:gd name="T6" fmla="*/ 0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3" y="2"/>
                      <a:pt x="3" y="2"/>
                      <a:pt x="4" y="6"/>
                    </a:cubicBezTo>
                    <a:cubicBezTo>
                      <a:pt x="3" y="5"/>
                      <a:pt x="1" y="5"/>
                      <a:pt x="0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1" name="Freeform 211"/>
              <p:cNvSpPr/>
              <p:nvPr/>
            </p:nvSpPr>
            <p:spPr bwMode="auto">
              <a:xfrm>
                <a:off x="3859" y="212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3 h 3"/>
                  <a:gd name="T4" fmla="*/ 2 w 3"/>
                  <a:gd name="T5" fmla="*/ 3 h 3"/>
                  <a:gd name="T6" fmla="*/ 0 w 3"/>
                  <a:gd name="T7" fmla="*/ 2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3" y="2"/>
                      <a:pt x="1" y="0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2" name="Freeform 212"/>
              <p:cNvSpPr/>
              <p:nvPr/>
            </p:nvSpPr>
            <p:spPr bwMode="auto">
              <a:xfrm>
                <a:off x="3978" y="2129"/>
                <a:ext cx="11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2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4" y="0"/>
                      <a:pt x="3" y="0"/>
                      <a:pt x="5" y="2"/>
                    </a:cubicBezTo>
                    <a:cubicBezTo>
                      <a:pt x="1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3" name="Freeform 213"/>
              <p:cNvSpPr/>
              <p:nvPr/>
            </p:nvSpPr>
            <p:spPr bwMode="auto">
              <a:xfrm>
                <a:off x="4295" y="2129"/>
                <a:ext cx="10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1 h 3"/>
                  <a:gd name="T4" fmla="*/ 0 w 4"/>
                  <a:gd name="T5" fmla="*/ 3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0"/>
                      <a:pt x="2" y="0"/>
                      <a:pt x="4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4" name="Freeform 214"/>
              <p:cNvSpPr/>
              <p:nvPr/>
            </p:nvSpPr>
            <p:spPr bwMode="auto">
              <a:xfrm>
                <a:off x="4321" y="212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Freeform 215"/>
              <p:cNvSpPr/>
              <p:nvPr/>
            </p:nvSpPr>
            <p:spPr bwMode="auto">
              <a:xfrm>
                <a:off x="3930" y="213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6" name="Freeform 216"/>
              <p:cNvSpPr/>
              <p:nvPr/>
            </p:nvSpPr>
            <p:spPr bwMode="auto">
              <a:xfrm>
                <a:off x="4310" y="213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7" name="Freeform 217"/>
              <p:cNvSpPr/>
              <p:nvPr/>
            </p:nvSpPr>
            <p:spPr bwMode="auto">
              <a:xfrm>
                <a:off x="3951" y="213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8" name="Freeform 218"/>
              <p:cNvSpPr/>
              <p:nvPr/>
            </p:nvSpPr>
            <p:spPr bwMode="auto">
              <a:xfrm>
                <a:off x="3710" y="2136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9" name="Freeform 219"/>
              <p:cNvSpPr/>
              <p:nvPr/>
            </p:nvSpPr>
            <p:spPr bwMode="auto">
              <a:xfrm>
                <a:off x="3719" y="2136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0" name="Freeform 220"/>
              <p:cNvSpPr/>
              <p:nvPr/>
            </p:nvSpPr>
            <p:spPr bwMode="auto">
              <a:xfrm>
                <a:off x="3752" y="2136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1 w 3"/>
                  <a:gd name="T3" fmla="*/ 4 h 4"/>
                  <a:gd name="T4" fmla="*/ 3 w 3"/>
                  <a:gd name="T5" fmla="*/ 2 h 4"/>
                  <a:gd name="T6" fmla="*/ 2 w 3"/>
                  <a:gd name="T7" fmla="*/ 0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1" y="2"/>
                      <a:pt x="1" y="4"/>
                    </a:cubicBezTo>
                    <a:cubicBezTo>
                      <a:pt x="2" y="3"/>
                      <a:pt x="3" y="2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1" name="Freeform 221"/>
              <p:cNvSpPr/>
              <p:nvPr/>
            </p:nvSpPr>
            <p:spPr bwMode="auto">
              <a:xfrm>
                <a:off x="3762" y="2136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3 w 4"/>
                  <a:gd name="T7" fmla="*/ 0 h 4"/>
                  <a:gd name="T8" fmla="*/ 0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4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Freeform 222"/>
              <p:cNvSpPr/>
              <p:nvPr/>
            </p:nvSpPr>
            <p:spPr bwMode="auto">
              <a:xfrm>
                <a:off x="4326" y="2138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3" name="Freeform 223"/>
              <p:cNvSpPr/>
              <p:nvPr/>
            </p:nvSpPr>
            <p:spPr bwMode="auto">
              <a:xfrm>
                <a:off x="3951" y="2141"/>
                <a:ext cx="8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4" name="Freeform 224"/>
              <p:cNvSpPr/>
              <p:nvPr/>
            </p:nvSpPr>
            <p:spPr bwMode="auto">
              <a:xfrm>
                <a:off x="3992" y="214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5" name="Freeform 225"/>
              <p:cNvSpPr/>
              <p:nvPr/>
            </p:nvSpPr>
            <p:spPr bwMode="auto">
              <a:xfrm>
                <a:off x="4319" y="2141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6" name="Freeform 226"/>
              <p:cNvSpPr/>
              <p:nvPr/>
            </p:nvSpPr>
            <p:spPr bwMode="auto">
              <a:xfrm>
                <a:off x="4542" y="2141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7" name="Freeform 227"/>
              <p:cNvSpPr/>
              <p:nvPr/>
            </p:nvSpPr>
            <p:spPr bwMode="auto">
              <a:xfrm>
                <a:off x="3740" y="2143"/>
                <a:ext cx="10" cy="3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0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8" name="Freeform 228"/>
              <p:cNvSpPr/>
              <p:nvPr/>
            </p:nvSpPr>
            <p:spPr bwMode="auto">
              <a:xfrm>
                <a:off x="4087" y="214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9" name="Freeform 229"/>
              <p:cNvSpPr/>
              <p:nvPr/>
            </p:nvSpPr>
            <p:spPr bwMode="auto">
              <a:xfrm>
                <a:off x="4101" y="2143"/>
                <a:ext cx="16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7 w 7"/>
                  <a:gd name="T5" fmla="*/ 2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3" y="0"/>
                      <a:pt x="5" y="0"/>
                      <a:pt x="7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5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0" name="Freeform 230"/>
              <p:cNvSpPr/>
              <p:nvPr/>
            </p:nvSpPr>
            <p:spPr bwMode="auto">
              <a:xfrm>
                <a:off x="2877" y="2146"/>
                <a:ext cx="8" cy="2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0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2" y="1"/>
                      <a:pt x="0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1" name="Freeform 231"/>
              <p:cNvSpPr/>
              <p:nvPr/>
            </p:nvSpPr>
            <p:spPr bwMode="auto">
              <a:xfrm>
                <a:off x="3883" y="2146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2" name="Freeform 232"/>
              <p:cNvSpPr/>
              <p:nvPr/>
            </p:nvSpPr>
            <p:spPr bwMode="auto">
              <a:xfrm>
                <a:off x="4013" y="2146"/>
                <a:ext cx="10" cy="4"/>
              </a:xfrm>
              <a:custGeom>
                <a:avLst/>
                <a:gdLst>
                  <a:gd name="T0" fmla="*/ 2 w 4"/>
                  <a:gd name="T1" fmla="*/ 0 h 2"/>
                  <a:gd name="T2" fmla="*/ 0 w 4"/>
                  <a:gd name="T3" fmla="*/ 1 h 2"/>
                  <a:gd name="T4" fmla="*/ 0 w 4"/>
                  <a:gd name="T5" fmla="*/ 1 h 2"/>
                  <a:gd name="T6" fmla="*/ 4 w 4"/>
                  <a:gd name="T7" fmla="*/ 0 h 2"/>
                  <a:gd name="T8" fmla="*/ 2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2" y="2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3" name="Freeform 233"/>
              <p:cNvSpPr/>
              <p:nvPr/>
            </p:nvSpPr>
            <p:spPr bwMode="auto">
              <a:xfrm>
                <a:off x="3916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4" name="Freeform 234"/>
              <p:cNvSpPr/>
              <p:nvPr/>
            </p:nvSpPr>
            <p:spPr bwMode="auto">
              <a:xfrm>
                <a:off x="3975" y="2148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0 h 2"/>
                  <a:gd name="T4" fmla="*/ 2 w 2"/>
                  <a:gd name="T5" fmla="*/ 2 h 2"/>
                  <a:gd name="T6" fmla="*/ 2 w 2"/>
                  <a:gd name="T7" fmla="*/ 0 h 2"/>
                  <a:gd name="T8" fmla="*/ 1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2"/>
                      <a:pt x="0" y="1"/>
                      <a:pt x="2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5" name="Freeform 235"/>
              <p:cNvSpPr/>
              <p:nvPr/>
            </p:nvSpPr>
            <p:spPr bwMode="auto">
              <a:xfrm>
                <a:off x="3997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6" name="Freeform 236"/>
              <p:cNvSpPr/>
              <p:nvPr/>
            </p:nvSpPr>
            <p:spPr bwMode="auto">
              <a:xfrm>
                <a:off x="4068" y="2148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7" name="Freeform 237"/>
              <p:cNvSpPr/>
              <p:nvPr/>
            </p:nvSpPr>
            <p:spPr bwMode="auto">
              <a:xfrm>
                <a:off x="3693" y="214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8" name="Freeform 238"/>
              <p:cNvSpPr/>
              <p:nvPr/>
            </p:nvSpPr>
            <p:spPr bwMode="auto">
              <a:xfrm>
                <a:off x="3743" y="2148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9" name="Freeform 239"/>
              <p:cNvSpPr/>
              <p:nvPr/>
            </p:nvSpPr>
            <p:spPr bwMode="auto">
              <a:xfrm>
                <a:off x="3880" y="2148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0" name="Freeform 240"/>
              <p:cNvSpPr/>
              <p:nvPr/>
            </p:nvSpPr>
            <p:spPr bwMode="auto">
              <a:xfrm>
                <a:off x="3973" y="2148"/>
                <a:ext cx="24" cy="19"/>
              </a:xfrm>
              <a:custGeom>
                <a:avLst/>
                <a:gdLst>
                  <a:gd name="T0" fmla="*/ 4 w 10"/>
                  <a:gd name="T1" fmla="*/ 0 h 8"/>
                  <a:gd name="T2" fmla="*/ 6 w 10"/>
                  <a:gd name="T3" fmla="*/ 5 h 8"/>
                  <a:gd name="T4" fmla="*/ 0 w 10"/>
                  <a:gd name="T5" fmla="*/ 8 h 8"/>
                  <a:gd name="T6" fmla="*/ 10 w 10"/>
                  <a:gd name="T7" fmla="*/ 5 h 8"/>
                  <a:gd name="T8" fmla="*/ 4 w 10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4" y="0"/>
                    </a:moveTo>
                    <a:cubicBezTo>
                      <a:pt x="5" y="2"/>
                      <a:pt x="6" y="4"/>
                      <a:pt x="6" y="5"/>
                    </a:cubicBezTo>
                    <a:cubicBezTo>
                      <a:pt x="2" y="6"/>
                      <a:pt x="2" y="6"/>
                      <a:pt x="0" y="8"/>
                    </a:cubicBezTo>
                    <a:cubicBezTo>
                      <a:pt x="6" y="8"/>
                      <a:pt x="8" y="8"/>
                      <a:pt x="10" y="5"/>
                    </a:cubicBezTo>
                    <a:cubicBezTo>
                      <a:pt x="8" y="4"/>
                      <a:pt x="6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1" name="Freeform 241"/>
              <p:cNvSpPr/>
              <p:nvPr/>
            </p:nvSpPr>
            <p:spPr bwMode="auto">
              <a:xfrm>
                <a:off x="4532" y="2148"/>
                <a:ext cx="12" cy="2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1" y="1"/>
                      <a:pt x="3" y="1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2" name="Freeform 242"/>
              <p:cNvSpPr/>
              <p:nvPr/>
            </p:nvSpPr>
            <p:spPr bwMode="auto">
              <a:xfrm>
                <a:off x="4023" y="2150"/>
                <a:ext cx="9" cy="12"/>
              </a:xfrm>
              <a:custGeom>
                <a:avLst/>
                <a:gdLst>
                  <a:gd name="T0" fmla="*/ 3 w 4"/>
                  <a:gd name="T1" fmla="*/ 0 h 5"/>
                  <a:gd name="T2" fmla="*/ 0 w 4"/>
                  <a:gd name="T3" fmla="*/ 5 h 5"/>
                  <a:gd name="T4" fmla="*/ 1 w 4"/>
                  <a:gd name="T5" fmla="*/ 5 h 5"/>
                  <a:gd name="T6" fmla="*/ 4 w 4"/>
                  <a:gd name="T7" fmla="*/ 0 h 5"/>
                  <a:gd name="T8" fmla="*/ 3 w 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3"/>
                      <a:pt x="2" y="4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3" name="Freeform 243"/>
              <p:cNvSpPr/>
              <p:nvPr/>
            </p:nvSpPr>
            <p:spPr bwMode="auto">
              <a:xfrm>
                <a:off x="4288" y="2150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4" name="Freeform 244"/>
              <p:cNvSpPr/>
              <p:nvPr/>
            </p:nvSpPr>
            <p:spPr bwMode="auto">
              <a:xfrm>
                <a:off x="4295" y="2150"/>
                <a:ext cx="33" cy="10"/>
              </a:xfrm>
              <a:custGeom>
                <a:avLst/>
                <a:gdLst>
                  <a:gd name="T0" fmla="*/ 3 w 14"/>
                  <a:gd name="T1" fmla="*/ 0 h 4"/>
                  <a:gd name="T2" fmla="*/ 11 w 14"/>
                  <a:gd name="T3" fmla="*/ 1 h 4"/>
                  <a:gd name="T4" fmla="*/ 6 w 14"/>
                  <a:gd name="T5" fmla="*/ 1 h 4"/>
                  <a:gd name="T6" fmla="*/ 7 w 14"/>
                  <a:gd name="T7" fmla="*/ 3 h 4"/>
                  <a:gd name="T8" fmla="*/ 14 w 14"/>
                  <a:gd name="T9" fmla="*/ 2 h 4"/>
                  <a:gd name="T10" fmla="*/ 13 w 14"/>
                  <a:gd name="T11" fmla="*/ 4 h 4"/>
                  <a:gd name="T12" fmla="*/ 0 w 14"/>
                  <a:gd name="T13" fmla="*/ 4 h 4"/>
                  <a:gd name="T14" fmla="*/ 0 w 14"/>
                  <a:gd name="T15" fmla="*/ 3 h 4"/>
                  <a:gd name="T16" fmla="*/ 1 w 14"/>
                  <a:gd name="T17" fmla="*/ 1 h 4"/>
                  <a:gd name="T18" fmla="*/ 3 w 1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4">
                    <a:moveTo>
                      <a:pt x="3" y="0"/>
                    </a:moveTo>
                    <a:cubicBezTo>
                      <a:pt x="6" y="1"/>
                      <a:pt x="9" y="1"/>
                      <a:pt x="11" y="1"/>
                    </a:cubicBezTo>
                    <a:cubicBezTo>
                      <a:pt x="10" y="1"/>
                      <a:pt x="8" y="1"/>
                      <a:pt x="6" y="1"/>
                    </a:cubicBezTo>
                    <a:cubicBezTo>
                      <a:pt x="6" y="2"/>
                      <a:pt x="6" y="3"/>
                      <a:pt x="7" y="3"/>
                    </a:cubicBezTo>
                    <a:cubicBezTo>
                      <a:pt x="9" y="3"/>
                      <a:pt x="12" y="3"/>
                      <a:pt x="14" y="2"/>
                    </a:cubicBezTo>
                    <a:cubicBezTo>
                      <a:pt x="14" y="3"/>
                      <a:pt x="14" y="4"/>
                      <a:pt x="13" y="4"/>
                    </a:cubicBezTo>
                    <a:cubicBezTo>
                      <a:pt x="9" y="4"/>
                      <a:pt x="4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5" name="Freeform 245"/>
              <p:cNvSpPr/>
              <p:nvPr/>
            </p:nvSpPr>
            <p:spPr bwMode="auto">
              <a:xfrm>
                <a:off x="4464" y="2150"/>
                <a:ext cx="11" cy="3"/>
              </a:xfrm>
              <a:custGeom>
                <a:avLst/>
                <a:gdLst>
                  <a:gd name="T0" fmla="*/ 0 w 5"/>
                  <a:gd name="T1" fmla="*/ 0 h 1"/>
                  <a:gd name="T2" fmla="*/ 5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6" name="Freeform 246"/>
              <p:cNvSpPr/>
              <p:nvPr/>
            </p:nvSpPr>
            <p:spPr bwMode="auto">
              <a:xfrm>
                <a:off x="4492" y="215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7" name="Freeform 247"/>
              <p:cNvSpPr/>
              <p:nvPr/>
            </p:nvSpPr>
            <p:spPr bwMode="auto">
              <a:xfrm>
                <a:off x="3842" y="2153"/>
                <a:ext cx="5" cy="12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3"/>
                      <a:pt x="2" y="2"/>
                      <a:pt x="0" y="5"/>
                    </a:cubicBezTo>
                    <a:cubicBezTo>
                      <a:pt x="0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8" name="Freeform 248"/>
              <p:cNvSpPr/>
              <p:nvPr/>
            </p:nvSpPr>
            <p:spPr bwMode="auto">
              <a:xfrm>
                <a:off x="3883" y="2153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2 w 3"/>
                  <a:gd name="T5" fmla="*/ 5 h 5"/>
                  <a:gd name="T6" fmla="*/ 1 w 3"/>
                  <a:gd name="T7" fmla="*/ 5 h 5"/>
                  <a:gd name="T8" fmla="*/ 0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2" y="2"/>
                      <a:pt x="2" y="2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4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9" name="Freeform 249"/>
              <p:cNvSpPr/>
              <p:nvPr/>
            </p:nvSpPr>
            <p:spPr bwMode="auto">
              <a:xfrm>
                <a:off x="4272" y="2153"/>
                <a:ext cx="19" cy="9"/>
              </a:xfrm>
              <a:custGeom>
                <a:avLst/>
                <a:gdLst>
                  <a:gd name="T0" fmla="*/ 0 w 8"/>
                  <a:gd name="T1" fmla="*/ 0 h 4"/>
                  <a:gd name="T2" fmla="*/ 8 w 8"/>
                  <a:gd name="T3" fmla="*/ 2 h 4"/>
                  <a:gd name="T4" fmla="*/ 7 w 8"/>
                  <a:gd name="T5" fmla="*/ 4 h 4"/>
                  <a:gd name="T6" fmla="*/ 6 w 8"/>
                  <a:gd name="T7" fmla="*/ 4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3" y="1"/>
                      <a:pt x="5" y="2"/>
                      <a:pt x="8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3" y="3"/>
                      <a:pt x="2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0" name="Freeform 250"/>
              <p:cNvSpPr/>
              <p:nvPr/>
            </p:nvSpPr>
            <p:spPr bwMode="auto">
              <a:xfrm>
                <a:off x="4668" y="2153"/>
                <a:ext cx="35" cy="19"/>
              </a:xfrm>
              <a:custGeom>
                <a:avLst/>
                <a:gdLst>
                  <a:gd name="T0" fmla="*/ 11 w 15"/>
                  <a:gd name="T1" fmla="*/ 0 h 8"/>
                  <a:gd name="T2" fmla="*/ 14 w 15"/>
                  <a:gd name="T3" fmla="*/ 0 h 8"/>
                  <a:gd name="T4" fmla="*/ 15 w 15"/>
                  <a:gd name="T5" fmla="*/ 7 h 8"/>
                  <a:gd name="T6" fmla="*/ 12 w 15"/>
                  <a:gd name="T7" fmla="*/ 7 h 8"/>
                  <a:gd name="T8" fmla="*/ 4 w 15"/>
                  <a:gd name="T9" fmla="*/ 8 h 8"/>
                  <a:gd name="T10" fmla="*/ 0 w 15"/>
                  <a:gd name="T11" fmla="*/ 6 h 8"/>
                  <a:gd name="T12" fmla="*/ 4 w 15"/>
                  <a:gd name="T13" fmla="*/ 1 h 8"/>
                  <a:gd name="T14" fmla="*/ 11 w 15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8">
                    <a:moveTo>
                      <a:pt x="11" y="0"/>
                    </a:moveTo>
                    <a:cubicBezTo>
                      <a:pt x="12" y="0"/>
                      <a:pt x="13" y="0"/>
                      <a:pt x="14" y="0"/>
                    </a:cubicBezTo>
                    <a:cubicBezTo>
                      <a:pt x="14" y="3"/>
                      <a:pt x="14" y="5"/>
                      <a:pt x="15" y="7"/>
                    </a:cubicBezTo>
                    <a:cubicBezTo>
                      <a:pt x="14" y="7"/>
                      <a:pt x="13" y="7"/>
                      <a:pt x="12" y="7"/>
                    </a:cubicBezTo>
                    <a:cubicBezTo>
                      <a:pt x="10" y="5"/>
                      <a:pt x="12" y="7"/>
                      <a:pt x="4" y="8"/>
                    </a:cubicBezTo>
                    <a:cubicBezTo>
                      <a:pt x="3" y="7"/>
                      <a:pt x="2" y="7"/>
                      <a:pt x="0" y="6"/>
                    </a:cubicBezTo>
                    <a:cubicBezTo>
                      <a:pt x="2" y="5"/>
                      <a:pt x="3" y="3"/>
                      <a:pt x="4" y="1"/>
                    </a:cubicBezTo>
                    <a:cubicBezTo>
                      <a:pt x="6" y="1"/>
                      <a:pt x="9" y="1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1" name="Freeform 251"/>
              <p:cNvSpPr/>
              <p:nvPr/>
            </p:nvSpPr>
            <p:spPr bwMode="auto">
              <a:xfrm>
                <a:off x="3819" y="2155"/>
                <a:ext cx="4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0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2" y="2"/>
                      <a:pt x="1" y="3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Freeform 252"/>
              <p:cNvSpPr/>
              <p:nvPr/>
            </p:nvSpPr>
            <p:spPr bwMode="auto">
              <a:xfrm>
                <a:off x="3833" y="215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1"/>
                      <a:pt x="1" y="2"/>
                      <a:pt x="2" y="2"/>
                    </a:cubicBezTo>
                    <a:cubicBezTo>
                      <a:pt x="0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3" name="Freeform 253"/>
              <p:cNvSpPr/>
              <p:nvPr/>
            </p:nvSpPr>
            <p:spPr bwMode="auto">
              <a:xfrm>
                <a:off x="4302" y="2155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4" name="Freeform 254"/>
              <p:cNvSpPr/>
              <p:nvPr/>
            </p:nvSpPr>
            <p:spPr bwMode="auto">
              <a:xfrm>
                <a:off x="4001" y="2158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3 w 3"/>
                  <a:gd name="T5" fmla="*/ 0 h 3"/>
                  <a:gd name="T6" fmla="*/ 0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5" name="Freeform 255"/>
              <p:cNvSpPr/>
              <p:nvPr/>
            </p:nvSpPr>
            <p:spPr bwMode="auto">
              <a:xfrm>
                <a:off x="4210" y="2158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6" name="Freeform 256"/>
              <p:cNvSpPr/>
              <p:nvPr/>
            </p:nvSpPr>
            <p:spPr bwMode="auto">
              <a:xfrm>
                <a:off x="2844" y="2160"/>
                <a:ext cx="12" cy="15"/>
              </a:xfrm>
              <a:custGeom>
                <a:avLst/>
                <a:gdLst>
                  <a:gd name="T0" fmla="*/ 2 w 5"/>
                  <a:gd name="T1" fmla="*/ 0 h 6"/>
                  <a:gd name="T2" fmla="*/ 5 w 5"/>
                  <a:gd name="T3" fmla="*/ 0 h 6"/>
                  <a:gd name="T4" fmla="*/ 2 w 5"/>
                  <a:gd name="T5" fmla="*/ 6 h 6"/>
                  <a:gd name="T6" fmla="*/ 0 w 5"/>
                  <a:gd name="T7" fmla="*/ 5 h 6"/>
                  <a:gd name="T8" fmla="*/ 2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cubicBezTo>
                      <a:pt x="3" y="0"/>
                      <a:pt x="4" y="0"/>
                      <a:pt x="5" y="0"/>
                    </a:cubicBezTo>
                    <a:cubicBezTo>
                      <a:pt x="3" y="5"/>
                      <a:pt x="5" y="3"/>
                      <a:pt x="2" y="6"/>
                    </a:cubicBezTo>
                    <a:cubicBezTo>
                      <a:pt x="2" y="6"/>
                      <a:pt x="1" y="5"/>
                      <a:pt x="0" y="5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7" name="Freeform 257"/>
              <p:cNvSpPr/>
              <p:nvPr/>
            </p:nvSpPr>
            <p:spPr bwMode="auto">
              <a:xfrm>
                <a:off x="3916" y="2160"/>
                <a:ext cx="2" cy="7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8" name="Freeform 258"/>
              <p:cNvSpPr/>
              <p:nvPr/>
            </p:nvSpPr>
            <p:spPr bwMode="auto">
              <a:xfrm>
                <a:off x="4065" y="2160"/>
                <a:ext cx="10" cy="10"/>
              </a:xfrm>
              <a:custGeom>
                <a:avLst/>
                <a:gdLst>
                  <a:gd name="T0" fmla="*/ 1 w 4"/>
                  <a:gd name="T1" fmla="*/ 0 h 4"/>
                  <a:gd name="T2" fmla="*/ 4 w 4"/>
                  <a:gd name="T3" fmla="*/ 0 h 4"/>
                  <a:gd name="T4" fmla="*/ 1 w 4"/>
                  <a:gd name="T5" fmla="*/ 4 h 4"/>
                  <a:gd name="T6" fmla="*/ 2 w 4"/>
                  <a:gd name="T7" fmla="*/ 2 h 4"/>
                  <a:gd name="T8" fmla="*/ 0 w 4"/>
                  <a:gd name="T9" fmla="*/ 2 h 4"/>
                  <a:gd name="T10" fmla="*/ 1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3"/>
                      <a:pt x="3" y="2"/>
                      <a:pt x="1" y="4"/>
                    </a:cubicBezTo>
                    <a:cubicBezTo>
                      <a:pt x="1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9" name="Freeform 259"/>
              <p:cNvSpPr/>
              <p:nvPr/>
            </p:nvSpPr>
            <p:spPr bwMode="auto">
              <a:xfrm>
                <a:off x="4684" y="216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0" name="Freeform 260"/>
              <p:cNvSpPr/>
              <p:nvPr/>
            </p:nvSpPr>
            <p:spPr bwMode="auto">
              <a:xfrm>
                <a:off x="4034" y="2162"/>
                <a:ext cx="3" cy="3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1" name="Freeform 261"/>
              <p:cNvSpPr/>
              <p:nvPr/>
            </p:nvSpPr>
            <p:spPr bwMode="auto">
              <a:xfrm>
                <a:off x="4321" y="216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1" y="0"/>
                      <a:pt x="2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2" name="Freeform 262"/>
              <p:cNvSpPr/>
              <p:nvPr/>
            </p:nvSpPr>
            <p:spPr bwMode="auto">
              <a:xfrm>
                <a:off x="3812" y="2165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4 w 6"/>
                  <a:gd name="T3" fmla="*/ 3 h 3"/>
                  <a:gd name="T4" fmla="*/ 6 w 6"/>
                  <a:gd name="T5" fmla="*/ 1 h 3"/>
                  <a:gd name="T6" fmla="*/ 6 w 6"/>
                  <a:gd name="T7" fmla="*/ 0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2"/>
                      <a:pt x="2" y="2"/>
                      <a:pt x="4" y="3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3" name="Freeform 263"/>
              <p:cNvSpPr/>
              <p:nvPr/>
            </p:nvSpPr>
            <p:spPr bwMode="auto">
              <a:xfrm>
                <a:off x="3923" y="216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4" name="Freeform 264"/>
              <p:cNvSpPr/>
              <p:nvPr/>
            </p:nvSpPr>
            <p:spPr bwMode="auto">
              <a:xfrm>
                <a:off x="4122" y="2167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5" name="Freeform 265"/>
              <p:cNvSpPr/>
              <p:nvPr/>
            </p:nvSpPr>
            <p:spPr bwMode="auto">
              <a:xfrm>
                <a:off x="2847" y="2175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6" name="Freeform 266"/>
              <p:cNvSpPr/>
              <p:nvPr/>
            </p:nvSpPr>
            <p:spPr bwMode="auto">
              <a:xfrm>
                <a:off x="4008" y="2175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7" name="Freeform 267"/>
              <p:cNvSpPr/>
              <p:nvPr/>
            </p:nvSpPr>
            <p:spPr bwMode="auto">
              <a:xfrm>
                <a:off x="4328" y="2175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8" name="Freeform 268"/>
              <p:cNvSpPr/>
              <p:nvPr/>
            </p:nvSpPr>
            <p:spPr bwMode="auto">
              <a:xfrm>
                <a:off x="4694" y="2175"/>
                <a:ext cx="19" cy="2"/>
              </a:xfrm>
              <a:custGeom>
                <a:avLst/>
                <a:gdLst>
                  <a:gd name="T0" fmla="*/ 0 w 8"/>
                  <a:gd name="T1" fmla="*/ 0 h 1"/>
                  <a:gd name="T2" fmla="*/ 8 w 8"/>
                  <a:gd name="T3" fmla="*/ 1 h 1"/>
                  <a:gd name="T4" fmla="*/ 0 w 8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2" y="0"/>
                      <a:pt x="5" y="1"/>
                      <a:pt x="8" y="1"/>
                    </a:cubicBezTo>
                    <a:cubicBezTo>
                      <a:pt x="5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9" name="Freeform 269"/>
              <p:cNvSpPr/>
              <p:nvPr/>
            </p:nvSpPr>
            <p:spPr bwMode="auto">
              <a:xfrm>
                <a:off x="3963" y="2177"/>
                <a:ext cx="19" cy="12"/>
              </a:xfrm>
              <a:custGeom>
                <a:avLst/>
                <a:gdLst>
                  <a:gd name="T0" fmla="*/ 4 w 8"/>
                  <a:gd name="T1" fmla="*/ 0 h 5"/>
                  <a:gd name="T2" fmla="*/ 0 w 8"/>
                  <a:gd name="T3" fmla="*/ 5 h 5"/>
                  <a:gd name="T4" fmla="*/ 1 w 8"/>
                  <a:gd name="T5" fmla="*/ 5 h 5"/>
                  <a:gd name="T6" fmla="*/ 8 w 8"/>
                  <a:gd name="T7" fmla="*/ 2 h 5"/>
                  <a:gd name="T8" fmla="*/ 8 w 8"/>
                  <a:gd name="T9" fmla="*/ 1 h 5"/>
                  <a:gd name="T10" fmla="*/ 4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cubicBezTo>
                      <a:pt x="2" y="2"/>
                      <a:pt x="1" y="3"/>
                      <a:pt x="0" y="5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3" y="4"/>
                      <a:pt x="6" y="3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0" name="Freeform 270"/>
              <p:cNvSpPr/>
              <p:nvPr/>
            </p:nvSpPr>
            <p:spPr bwMode="auto">
              <a:xfrm>
                <a:off x="3987" y="2177"/>
                <a:ext cx="19" cy="14"/>
              </a:xfrm>
              <a:custGeom>
                <a:avLst/>
                <a:gdLst>
                  <a:gd name="T0" fmla="*/ 1 w 8"/>
                  <a:gd name="T1" fmla="*/ 0 h 6"/>
                  <a:gd name="T2" fmla="*/ 0 w 8"/>
                  <a:gd name="T3" fmla="*/ 6 h 6"/>
                  <a:gd name="T4" fmla="*/ 8 w 8"/>
                  <a:gd name="T5" fmla="*/ 3 h 6"/>
                  <a:gd name="T6" fmla="*/ 8 w 8"/>
                  <a:gd name="T7" fmla="*/ 2 h 6"/>
                  <a:gd name="T8" fmla="*/ 1 w 8"/>
                  <a:gd name="T9" fmla="*/ 3 h 6"/>
                  <a:gd name="T10" fmla="*/ 2 w 8"/>
                  <a:gd name="T11" fmla="*/ 1 h 6"/>
                  <a:gd name="T12" fmla="*/ 1 w 8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6">
                    <a:moveTo>
                      <a:pt x="1" y="0"/>
                    </a:moveTo>
                    <a:cubicBezTo>
                      <a:pt x="1" y="2"/>
                      <a:pt x="1" y="4"/>
                      <a:pt x="0" y="6"/>
                    </a:cubicBezTo>
                    <a:cubicBezTo>
                      <a:pt x="3" y="5"/>
                      <a:pt x="5" y="4"/>
                      <a:pt x="8" y="3"/>
                    </a:cubicBezTo>
                    <a:cubicBezTo>
                      <a:pt x="8" y="3"/>
                      <a:pt x="8" y="2"/>
                      <a:pt x="8" y="2"/>
                    </a:cubicBezTo>
                    <a:cubicBezTo>
                      <a:pt x="5" y="2"/>
                      <a:pt x="5" y="2"/>
                      <a:pt x="1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1" name="Freeform 271"/>
              <p:cNvSpPr/>
              <p:nvPr/>
            </p:nvSpPr>
            <p:spPr bwMode="auto">
              <a:xfrm>
                <a:off x="4366" y="2177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2" y="1"/>
                      <a:pt x="1" y="0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2" name="Freeform 272"/>
              <p:cNvSpPr/>
              <p:nvPr/>
            </p:nvSpPr>
            <p:spPr bwMode="auto">
              <a:xfrm>
                <a:off x="3951" y="2179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0" y="1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3" name="Freeform 273"/>
              <p:cNvSpPr/>
              <p:nvPr/>
            </p:nvSpPr>
            <p:spPr bwMode="auto">
              <a:xfrm>
                <a:off x="3899" y="2182"/>
                <a:ext cx="7" cy="9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4 h 4"/>
                  <a:gd name="T4" fmla="*/ 3 w 3"/>
                  <a:gd name="T5" fmla="*/ 1 h 4"/>
                  <a:gd name="T6" fmla="*/ 1 w 3"/>
                  <a:gd name="T7" fmla="*/ 1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4" name="Freeform 274"/>
              <p:cNvSpPr/>
              <p:nvPr/>
            </p:nvSpPr>
            <p:spPr bwMode="auto">
              <a:xfrm>
                <a:off x="4030" y="2182"/>
                <a:ext cx="7" cy="12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4 h 5"/>
                  <a:gd name="T4" fmla="*/ 3 w 3"/>
                  <a:gd name="T5" fmla="*/ 5 h 5"/>
                  <a:gd name="T6" fmla="*/ 2 w 3"/>
                  <a:gd name="T7" fmla="*/ 5 h 5"/>
                  <a:gd name="T8" fmla="*/ 2 w 3"/>
                  <a:gd name="T9" fmla="*/ 5 h 5"/>
                  <a:gd name="T10" fmla="*/ 0 w 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1"/>
                      <a:pt x="2" y="1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5" name="Freeform 275"/>
              <p:cNvSpPr/>
              <p:nvPr/>
            </p:nvSpPr>
            <p:spPr bwMode="auto">
              <a:xfrm>
                <a:off x="4603" y="218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6" name="Freeform 276"/>
              <p:cNvSpPr/>
              <p:nvPr/>
            </p:nvSpPr>
            <p:spPr bwMode="auto">
              <a:xfrm>
                <a:off x="4641" y="2182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Freeform 277"/>
              <p:cNvSpPr/>
              <p:nvPr/>
            </p:nvSpPr>
            <p:spPr bwMode="auto">
              <a:xfrm>
                <a:off x="3935" y="2184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1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8" name="Freeform 278"/>
              <p:cNvSpPr/>
              <p:nvPr/>
            </p:nvSpPr>
            <p:spPr bwMode="auto">
              <a:xfrm>
                <a:off x="4068" y="218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7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2" y="0"/>
                      <a:pt x="5" y="0"/>
                      <a:pt x="8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2" y="2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9" name="Freeform 279"/>
              <p:cNvSpPr/>
              <p:nvPr/>
            </p:nvSpPr>
            <p:spPr bwMode="auto">
              <a:xfrm>
                <a:off x="3994" y="2187"/>
                <a:ext cx="19" cy="16"/>
              </a:xfrm>
              <a:custGeom>
                <a:avLst/>
                <a:gdLst>
                  <a:gd name="T0" fmla="*/ 5 w 8"/>
                  <a:gd name="T1" fmla="*/ 0 h 7"/>
                  <a:gd name="T2" fmla="*/ 0 w 8"/>
                  <a:gd name="T3" fmla="*/ 4 h 7"/>
                  <a:gd name="T4" fmla="*/ 3 w 8"/>
                  <a:gd name="T5" fmla="*/ 7 h 7"/>
                  <a:gd name="T6" fmla="*/ 8 w 8"/>
                  <a:gd name="T7" fmla="*/ 2 h 7"/>
                  <a:gd name="T8" fmla="*/ 7 w 8"/>
                  <a:gd name="T9" fmla="*/ 0 h 7"/>
                  <a:gd name="T10" fmla="*/ 5 w 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1" y="5"/>
                      <a:pt x="2" y="6"/>
                      <a:pt x="3" y="7"/>
                    </a:cubicBezTo>
                    <a:cubicBezTo>
                      <a:pt x="4" y="5"/>
                      <a:pt x="6" y="3"/>
                      <a:pt x="8" y="2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0" name="Freeform 280"/>
              <p:cNvSpPr/>
              <p:nvPr/>
            </p:nvSpPr>
            <p:spPr bwMode="auto">
              <a:xfrm>
                <a:off x="4023" y="2187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2 h 3"/>
                  <a:gd name="T4" fmla="*/ 3 w 3"/>
                  <a:gd name="T5" fmla="*/ 3 h 3"/>
                  <a:gd name="T6" fmla="*/ 2 w 3"/>
                  <a:gd name="T7" fmla="*/ 3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0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1" name="Freeform 281"/>
              <p:cNvSpPr/>
              <p:nvPr/>
            </p:nvSpPr>
            <p:spPr bwMode="auto">
              <a:xfrm>
                <a:off x="4272" y="2187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0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2" name="Freeform 282"/>
              <p:cNvSpPr/>
              <p:nvPr/>
            </p:nvSpPr>
            <p:spPr bwMode="auto">
              <a:xfrm>
                <a:off x="4281" y="2187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3" name="Freeform 283"/>
              <p:cNvSpPr/>
              <p:nvPr/>
            </p:nvSpPr>
            <p:spPr bwMode="auto">
              <a:xfrm>
                <a:off x="3866" y="2189"/>
                <a:ext cx="5" cy="7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4" name="Freeform 284"/>
              <p:cNvSpPr/>
              <p:nvPr/>
            </p:nvSpPr>
            <p:spPr bwMode="auto">
              <a:xfrm>
                <a:off x="3980" y="2189"/>
                <a:ext cx="9" cy="1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2 w 4"/>
                  <a:gd name="T5" fmla="*/ 2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2" y="3"/>
                      <a:pt x="1" y="2"/>
                      <a:pt x="4" y="4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1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5" name="Freeform 285"/>
              <p:cNvSpPr/>
              <p:nvPr/>
            </p:nvSpPr>
            <p:spPr bwMode="auto">
              <a:xfrm>
                <a:off x="3968" y="2191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0 w 4"/>
                  <a:gd name="T3" fmla="*/ 4 h 4"/>
                  <a:gd name="T4" fmla="*/ 1 w 4"/>
                  <a:gd name="T5" fmla="*/ 4 h 4"/>
                  <a:gd name="T6" fmla="*/ 4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4" y="2"/>
                      <a:pt x="3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6" name="Freeform 286"/>
              <p:cNvSpPr/>
              <p:nvPr/>
            </p:nvSpPr>
            <p:spPr bwMode="auto">
              <a:xfrm>
                <a:off x="4089" y="2191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7" name="Freeform 287"/>
              <p:cNvSpPr/>
              <p:nvPr/>
            </p:nvSpPr>
            <p:spPr bwMode="auto">
              <a:xfrm>
                <a:off x="4231" y="2191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8" name="Freeform 288"/>
              <p:cNvSpPr/>
              <p:nvPr/>
            </p:nvSpPr>
            <p:spPr bwMode="auto">
              <a:xfrm>
                <a:off x="3906" y="2194"/>
                <a:ext cx="17" cy="12"/>
              </a:xfrm>
              <a:custGeom>
                <a:avLst/>
                <a:gdLst>
                  <a:gd name="T0" fmla="*/ 5 w 7"/>
                  <a:gd name="T1" fmla="*/ 0 h 5"/>
                  <a:gd name="T2" fmla="*/ 0 w 7"/>
                  <a:gd name="T3" fmla="*/ 2 h 5"/>
                  <a:gd name="T4" fmla="*/ 2 w 7"/>
                  <a:gd name="T5" fmla="*/ 5 h 5"/>
                  <a:gd name="T6" fmla="*/ 6 w 7"/>
                  <a:gd name="T7" fmla="*/ 5 h 5"/>
                  <a:gd name="T8" fmla="*/ 7 w 7"/>
                  <a:gd name="T9" fmla="*/ 3 h 5"/>
                  <a:gd name="T10" fmla="*/ 6 w 7"/>
                  <a:gd name="T11" fmla="*/ 0 h 5"/>
                  <a:gd name="T12" fmla="*/ 5 w 7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5" y="4"/>
                      <a:pt x="4" y="4"/>
                      <a:pt x="6" y="5"/>
                    </a:cubicBezTo>
                    <a:cubicBezTo>
                      <a:pt x="7" y="5"/>
                      <a:pt x="7" y="4"/>
                      <a:pt x="7" y="3"/>
                    </a:cubicBezTo>
                    <a:cubicBezTo>
                      <a:pt x="7" y="2"/>
                      <a:pt x="6" y="1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9" name="Freeform 289"/>
              <p:cNvSpPr/>
              <p:nvPr/>
            </p:nvSpPr>
            <p:spPr bwMode="auto">
              <a:xfrm>
                <a:off x="3956" y="2194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0 w 4"/>
                  <a:gd name="T3" fmla="*/ 5 h 5"/>
                  <a:gd name="T4" fmla="*/ 4 w 4"/>
                  <a:gd name="T5" fmla="*/ 3 h 5"/>
                  <a:gd name="T6" fmla="*/ 2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1" y="1"/>
                      <a:pt x="1" y="3"/>
                      <a:pt x="0" y="5"/>
                    </a:cubicBezTo>
                    <a:cubicBezTo>
                      <a:pt x="1" y="4"/>
                      <a:pt x="2" y="3"/>
                      <a:pt x="4" y="3"/>
                    </a:cubicBezTo>
                    <a:cubicBezTo>
                      <a:pt x="3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0" name="Freeform 290"/>
              <p:cNvSpPr/>
              <p:nvPr/>
            </p:nvSpPr>
            <p:spPr bwMode="auto">
              <a:xfrm>
                <a:off x="4627" y="2194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1" name="Freeform 291"/>
              <p:cNvSpPr/>
              <p:nvPr/>
            </p:nvSpPr>
            <p:spPr bwMode="auto">
              <a:xfrm>
                <a:off x="4637" y="219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3" y="0"/>
                      <a:pt x="5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2" name="Freeform 292"/>
              <p:cNvSpPr/>
              <p:nvPr/>
            </p:nvSpPr>
            <p:spPr bwMode="auto">
              <a:xfrm>
                <a:off x="3895" y="2196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  <a:gd name="T6" fmla="*/ 1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3" name="Freeform 293"/>
              <p:cNvSpPr/>
              <p:nvPr/>
            </p:nvSpPr>
            <p:spPr bwMode="auto">
              <a:xfrm>
                <a:off x="4222" y="2196"/>
                <a:ext cx="5" cy="5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1" y="1"/>
                      <a:pt x="2" y="0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4" name="Freeform 294"/>
              <p:cNvSpPr/>
              <p:nvPr/>
            </p:nvSpPr>
            <p:spPr bwMode="auto">
              <a:xfrm>
                <a:off x="4580" y="2196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0 h 3"/>
                  <a:gd name="T4" fmla="*/ 4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0"/>
                      <a:pt x="4" y="0"/>
                      <a:pt x="6" y="0"/>
                    </a:cubicBezTo>
                    <a:cubicBezTo>
                      <a:pt x="5" y="1"/>
                      <a:pt x="4" y="2"/>
                      <a:pt x="4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5" name="Freeform 295"/>
              <p:cNvSpPr/>
              <p:nvPr/>
            </p:nvSpPr>
            <p:spPr bwMode="auto">
              <a:xfrm>
                <a:off x="4596" y="2196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6" name="Freeform 296"/>
              <p:cNvSpPr/>
              <p:nvPr/>
            </p:nvSpPr>
            <p:spPr bwMode="auto">
              <a:xfrm>
                <a:off x="4603" y="2196"/>
                <a:ext cx="8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7" name="Freeform 297"/>
              <p:cNvSpPr/>
              <p:nvPr/>
            </p:nvSpPr>
            <p:spPr bwMode="auto">
              <a:xfrm>
                <a:off x="3885" y="2199"/>
                <a:ext cx="7" cy="7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3 h 3"/>
                  <a:gd name="T4" fmla="*/ 3 w 3"/>
                  <a:gd name="T5" fmla="*/ 3 h 3"/>
                  <a:gd name="T6" fmla="*/ 3 w 3"/>
                  <a:gd name="T7" fmla="*/ 2 h 3"/>
                  <a:gd name="T8" fmla="*/ 0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8" name="Freeform 298"/>
              <p:cNvSpPr/>
              <p:nvPr/>
            </p:nvSpPr>
            <p:spPr bwMode="auto">
              <a:xfrm>
                <a:off x="3911" y="2199"/>
                <a:ext cx="7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0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9" name="Freeform 299"/>
              <p:cNvSpPr/>
              <p:nvPr/>
            </p:nvSpPr>
            <p:spPr bwMode="auto">
              <a:xfrm>
                <a:off x="3944" y="2199"/>
                <a:ext cx="10" cy="7"/>
              </a:xfrm>
              <a:custGeom>
                <a:avLst/>
                <a:gdLst>
                  <a:gd name="T0" fmla="*/ 3 w 4"/>
                  <a:gd name="T1" fmla="*/ 0 h 3"/>
                  <a:gd name="T2" fmla="*/ 2 w 4"/>
                  <a:gd name="T3" fmla="*/ 3 h 3"/>
                  <a:gd name="T4" fmla="*/ 2 w 4"/>
                  <a:gd name="T5" fmla="*/ 2 h 3"/>
                  <a:gd name="T6" fmla="*/ 4 w 4"/>
                  <a:gd name="T7" fmla="*/ 2 h 3"/>
                  <a:gd name="T8" fmla="*/ 3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0"/>
                    </a:moveTo>
                    <a:cubicBezTo>
                      <a:pt x="1" y="3"/>
                      <a:pt x="0" y="0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1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0" name="Freeform 300"/>
              <p:cNvSpPr/>
              <p:nvPr/>
            </p:nvSpPr>
            <p:spPr bwMode="auto">
              <a:xfrm>
                <a:off x="4061" y="2199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3 w 3"/>
                  <a:gd name="T5" fmla="*/ 1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0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1" name="Freeform 301"/>
              <p:cNvSpPr/>
              <p:nvPr/>
            </p:nvSpPr>
            <p:spPr bwMode="auto">
              <a:xfrm>
                <a:off x="4523" y="2199"/>
                <a:ext cx="9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2" name="Freeform 302"/>
              <p:cNvSpPr/>
              <p:nvPr/>
            </p:nvSpPr>
            <p:spPr bwMode="auto">
              <a:xfrm>
                <a:off x="4563" y="2199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3" name="Freeform 303"/>
              <p:cNvSpPr/>
              <p:nvPr/>
            </p:nvSpPr>
            <p:spPr bwMode="auto">
              <a:xfrm>
                <a:off x="3878" y="2201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1"/>
                      <a:pt x="1" y="2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4" name="Freeform 304"/>
              <p:cNvSpPr/>
              <p:nvPr/>
            </p:nvSpPr>
            <p:spPr bwMode="auto">
              <a:xfrm>
                <a:off x="3925" y="2201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3" y="2"/>
                      <a:pt x="2" y="1"/>
                      <a:pt x="5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5" name="Freeform 305"/>
              <p:cNvSpPr/>
              <p:nvPr/>
            </p:nvSpPr>
            <p:spPr bwMode="auto">
              <a:xfrm>
                <a:off x="4006" y="2201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2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6" name="Freeform 306"/>
              <p:cNvSpPr/>
              <p:nvPr/>
            </p:nvSpPr>
            <p:spPr bwMode="auto">
              <a:xfrm>
                <a:off x="4506" y="2201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7" name="Freeform 307"/>
              <p:cNvSpPr/>
              <p:nvPr/>
            </p:nvSpPr>
            <p:spPr bwMode="auto">
              <a:xfrm>
                <a:off x="3869" y="220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8" name="Freeform 308"/>
              <p:cNvSpPr/>
              <p:nvPr/>
            </p:nvSpPr>
            <p:spPr bwMode="auto">
              <a:xfrm>
                <a:off x="3897" y="2203"/>
                <a:ext cx="7" cy="8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2"/>
                      <a:pt x="1" y="2"/>
                      <a:pt x="3" y="3"/>
                    </a:cubicBezTo>
                    <a:cubicBezTo>
                      <a:pt x="2" y="0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9" name="Freeform 309"/>
              <p:cNvSpPr/>
              <p:nvPr/>
            </p:nvSpPr>
            <p:spPr bwMode="auto">
              <a:xfrm>
                <a:off x="4020" y="2203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0" name="Freeform 310"/>
              <p:cNvSpPr/>
              <p:nvPr/>
            </p:nvSpPr>
            <p:spPr bwMode="auto">
              <a:xfrm>
                <a:off x="4034" y="2203"/>
                <a:ext cx="8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3 h 4"/>
                  <a:gd name="T4" fmla="*/ 3 w 3"/>
                  <a:gd name="T5" fmla="*/ 4 h 4"/>
                  <a:gd name="T6" fmla="*/ 0 w 3"/>
                  <a:gd name="T7" fmla="*/ 4 h 4"/>
                  <a:gd name="T8" fmla="*/ 0 w 3"/>
                  <a:gd name="T9" fmla="*/ 2 h 4"/>
                  <a:gd name="T10" fmla="*/ 0 w 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1" name="Freeform 311"/>
              <p:cNvSpPr/>
              <p:nvPr/>
            </p:nvSpPr>
            <p:spPr bwMode="auto">
              <a:xfrm>
                <a:off x="4077" y="2203"/>
                <a:ext cx="17" cy="10"/>
              </a:xfrm>
              <a:custGeom>
                <a:avLst/>
                <a:gdLst>
                  <a:gd name="T0" fmla="*/ 3 w 7"/>
                  <a:gd name="T1" fmla="*/ 0 h 4"/>
                  <a:gd name="T2" fmla="*/ 7 w 7"/>
                  <a:gd name="T3" fmla="*/ 1 h 4"/>
                  <a:gd name="T4" fmla="*/ 5 w 7"/>
                  <a:gd name="T5" fmla="*/ 3 h 4"/>
                  <a:gd name="T6" fmla="*/ 1 w 7"/>
                  <a:gd name="T7" fmla="*/ 4 h 4"/>
                  <a:gd name="T8" fmla="*/ 0 w 7"/>
                  <a:gd name="T9" fmla="*/ 2 h 4"/>
                  <a:gd name="T10" fmla="*/ 0 w 7"/>
                  <a:gd name="T11" fmla="*/ 1 h 4"/>
                  <a:gd name="T12" fmla="*/ 3 w 7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6" y="1"/>
                      <a:pt x="4" y="1"/>
                      <a:pt x="7" y="1"/>
                    </a:cubicBezTo>
                    <a:cubicBezTo>
                      <a:pt x="6" y="3"/>
                      <a:pt x="7" y="2"/>
                      <a:pt x="5" y="3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3" y="0"/>
                      <a:pt x="1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2" name="Freeform 312"/>
              <p:cNvSpPr/>
              <p:nvPr/>
            </p:nvSpPr>
            <p:spPr bwMode="auto">
              <a:xfrm>
                <a:off x="2868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3" name="Freeform 313"/>
              <p:cNvSpPr/>
              <p:nvPr/>
            </p:nvSpPr>
            <p:spPr bwMode="auto">
              <a:xfrm>
                <a:off x="3850" y="2206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2 h 2"/>
                  <a:gd name="T6" fmla="*/ 3 w 3"/>
                  <a:gd name="T7" fmla="*/ 0 h 2"/>
                  <a:gd name="T8" fmla="*/ 1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4" name="Freeform 314"/>
              <p:cNvSpPr/>
              <p:nvPr/>
            </p:nvSpPr>
            <p:spPr bwMode="auto">
              <a:xfrm>
                <a:off x="4044" y="2206"/>
                <a:ext cx="17" cy="5"/>
              </a:xfrm>
              <a:custGeom>
                <a:avLst/>
                <a:gdLst>
                  <a:gd name="T0" fmla="*/ 1 w 7"/>
                  <a:gd name="T1" fmla="*/ 0 h 2"/>
                  <a:gd name="T2" fmla="*/ 7 w 7"/>
                  <a:gd name="T3" fmla="*/ 1 h 2"/>
                  <a:gd name="T4" fmla="*/ 5 w 7"/>
                  <a:gd name="T5" fmla="*/ 1 h 2"/>
                  <a:gd name="T6" fmla="*/ 0 w 7"/>
                  <a:gd name="T7" fmla="*/ 2 h 2"/>
                  <a:gd name="T8" fmla="*/ 1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1" y="0"/>
                    </a:moveTo>
                    <a:cubicBezTo>
                      <a:pt x="5" y="1"/>
                      <a:pt x="5" y="0"/>
                      <a:pt x="7" y="1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5" name="Freeform 315"/>
              <p:cNvSpPr/>
              <p:nvPr/>
            </p:nvSpPr>
            <p:spPr bwMode="auto">
              <a:xfrm>
                <a:off x="4061" y="2206"/>
                <a:ext cx="11" cy="5"/>
              </a:xfrm>
              <a:custGeom>
                <a:avLst/>
                <a:gdLst>
                  <a:gd name="T0" fmla="*/ 1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4 w 5"/>
                  <a:gd name="T7" fmla="*/ 2 h 2"/>
                  <a:gd name="T8" fmla="*/ 0 w 5"/>
                  <a:gd name="T9" fmla="*/ 2 h 2"/>
                  <a:gd name="T10" fmla="*/ 1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1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6" name="Freeform 316"/>
              <p:cNvSpPr/>
              <p:nvPr/>
            </p:nvSpPr>
            <p:spPr bwMode="auto">
              <a:xfrm>
                <a:off x="4096" y="2206"/>
                <a:ext cx="26" cy="5"/>
              </a:xfrm>
              <a:custGeom>
                <a:avLst/>
                <a:gdLst>
                  <a:gd name="T0" fmla="*/ 1 w 11"/>
                  <a:gd name="T1" fmla="*/ 0 h 2"/>
                  <a:gd name="T2" fmla="*/ 11 w 11"/>
                  <a:gd name="T3" fmla="*/ 0 h 2"/>
                  <a:gd name="T4" fmla="*/ 11 w 11"/>
                  <a:gd name="T5" fmla="*/ 0 h 2"/>
                  <a:gd name="T6" fmla="*/ 0 w 11"/>
                  <a:gd name="T7" fmla="*/ 2 h 2"/>
                  <a:gd name="T8" fmla="*/ 1 w 1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2">
                    <a:moveTo>
                      <a:pt x="1" y="0"/>
                    </a:moveTo>
                    <a:cubicBezTo>
                      <a:pt x="5" y="0"/>
                      <a:pt x="8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7" name="Freeform 317"/>
              <p:cNvSpPr/>
              <p:nvPr/>
            </p:nvSpPr>
            <p:spPr bwMode="auto">
              <a:xfrm>
                <a:off x="4160" y="2206"/>
                <a:ext cx="12" cy="5"/>
              </a:xfrm>
              <a:custGeom>
                <a:avLst/>
                <a:gdLst>
                  <a:gd name="T0" fmla="*/ 3 w 5"/>
                  <a:gd name="T1" fmla="*/ 0 h 2"/>
                  <a:gd name="T2" fmla="*/ 5 w 5"/>
                  <a:gd name="T3" fmla="*/ 2 h 2"/>
                  <a:gd name="T4" fmla="*/ 0 w 5"/>
                  <a:gd name="T5" fmla="*/ 2 h 2"/>
                  <a:gd name="T6" fmla="*/ 3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3" y="0"/>
                    </a:moveTo>
                    <a:cubicBezTo>
                      <a:pt x="4" y="1"/>
                      <a:pt x="4" y="2"/>
                      <a:pt x="5" y="2"/>
                    </a:cubicBezTo>
                    <a:cubicBezTo>
                      <a:pt x="3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8" name="Freeform 318"/>
              <p:cNvSpPr/>
              <p:nvPr/>
            </p:nvSpPr>
            <p:spPr bwMode="auto">
              <a:xfrm>
                <a:off x="4179" y="2206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9" name="Freeform 319"/>
              <p:cNvSpPr/>
              <p:nvPr/>
            </p:nvSpPr>
            <p:spPr bwMode="auto">
              <a:xfrm>
                <a:off x="4186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0" name="Freeform 320"/>
              <p:cNvSpPr/>
              <p:nvPr/>
            </p:nvSpPr>
            <p:spPr bwMode="auto">
              <a:xfrm>
                <a:off x="4573" y="2206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1" name="Freeform 321"/>
              <p:cNvSpPr/>
              <p:nvPr/>
            </p:nvSpPr>
            <p:spPr bwMode="auto">
              <a:xfrm>
                <a:off x="4689" y="2206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2" name="Freeform 322"/>
              <p:cNvSpPr/>
              <p:nvPr/>
            </p:nvSpPr>
            <p:spPr bwMode="auto">
              <a:xfrm>
                <a:off x="3887" y="2208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3" name="Freeform 323"/>
              <p:cNvSpPr/>
              <p:nvPr/>
            </p:nvSpPr>
            <p:spPr bwMode="auto">
              <a:xfrm>
                <a:off x="2885" y="2211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3 w 3"/>
                  <a:gd name="T5" fmla="*/ 3 h 3"/>
                  <a:gd name="T6" fmla="*/ 3 w 3"/>
                  <a:gd name="T7" fmla="*/ 0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2"/>
                      <a:pt x="3" y="1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4" name="Freeform 324"/>
              <p:cNvSpPr/>
              <p:nvPr/>
            </p:nvSpPr>
            <p:spPr bwMode="auto">
              <a:xfrm>
                <a:off x="2847" y="2213"/>
                <a:ext cx="4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5" name="Freeform 325"/>
              <p:cNvSpPr/>
              <p:nvPr/>
            </p:nvSpPr>
            <p:spPr bwMode="auto">
              <a:xfrm>
                <a:off x="3053" y="2213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1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6" name="Freeform 326"/>
              <p:cNvSpPr/>
              <p:nvPr/>
            </p:nvSpPr>
            <p:spPr bwMode="auto">
              <a:xfrm>
                <a:off x="3980" y="2213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7" name="Freeform 327"/>
              <p:cNvSpPr/>
              <p:nvPr/>
            </p:nvSpPr>
            <p:spPr bwMode="auto">
              <a:xfrm>
                <a:off x="4219" y="2213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3 h 3"/>
                  <a:gd name="T4" fmla="*/ 3 w 4"/>
                  <a:gd name="T5" fmla="*/ 3 h 3"/>
                  <a:gd name="T6" fmla="*/ 0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3" y="2"/>
                      <a:pt x="3" y="1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2" y="3"/>
                      <a:pt x="1" y="3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8" name="Freeform 328"/>
              <p:cNvSpPr/>
              <p:nvPr/>
            </p:nvSpPr>
            <p:spPr bwMode="auto">
              <a:xfrm>
                <a:off x="4374" y="2213"/>
                <a:ext cx="14" cy="7"/>
              </a:xfrm>
              <a:custGeom>
                <a:avLst/>
                <a:gdLst>
                  <a:gd name="T0" fmla="*/ 0 w 6"/>
                  <a:gd name="T1" fmla="*/ 0 h 3"/>
                  <a:gd name="T2" fmla="*/ 6 w 6"/>
                  <a:gd name="T3" fmla="*/ 1 h 3"/>
                  <a:gd name="T4" fmla="*/ 3 w 6"/>
                  <a:gd name="T5" fmla="*/ 3 h 3"/>
                  <a:gd name="T6" fmla="*/ 0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cubicBezTo>
                      <a:pt x="2" y="1"/>
                      <a:pt x="4" y="1"/>
                      <a:pt x="6" y="1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9" name="Freeform 329"/>
              <p:cNvSpPr/>
              <p:nvPr/>
            </p:nvSpPr>
            <p:spPr bwMode="auto">
              <a:xfrm>
                <a:off x="4841" y="2213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0" name="Freeform 330"/>
              <p:cNvSpPr/>
              <p:nvPr/>
            </p:nvSpPr>
            <p:spPr bwMode="auto">
              <a:xfrm>
                <a:off x="3968" y="2215"/>
                <a:ext cx="7" cy="3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1" name="Freeform 331"/>
              <p:cNvSpPr/>
              <p:nvPr/>
            </p:nvSpPr>
            <p:spPr bwMode="auto">
              <a:xfrm>
                <a:off x="4184" y="2215"/>
                <a:ext cx="24" cy="8"/>
              </a:xfrm>
              <a:custGeom>
                <a:avLst/>
                <a:gdLst>
                  <a:gd name="T0" fmla="*/ 7 w 10"/>
                  <a:gd name="T1" fmla="*/ 0 h 3"/>
                  <a:gd name="T2" fmla="*/ 10 w 10"/>
                  <a:gd name="T3" fmla="*/ 0 h 3"/>
                  <a:gd name="T4" fmla="*/ 9 w 10"/>
                  <a:gd name="T5" fmla="*/ 2 h 3"/>
                  <a:gd name="T6" fmla="*/ 0 w 10"/>
                  <a:gd name="T7" fmla="*/ 3 h 3"/>
                  <a:gd name="T8" fmla="*/ 0 w 10"/>
                  <a:gd name="T9" fmla="*/ 1 h 3"/>
                  <a:gd name="T10" fmla="*/ 7 w 10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">
                    <a:moveTo>
                      <a:pt x="7" y="0"/>
                    </a:moveTo>
                    <a:cubicBezTo>
                      <a:pt x="8" y="0"/>
                      <a:pt x="9" y="0"/>
                      <a:pt x="10" y="0"/>
                    </a:cubicBezTo>
                    <a:cubicBezTo>
                      <a:pt x="10" y="1"/>
                      <a:pt x="10" y="2"/>
                      <a:pt x="9" y="2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2" y="1"/>
                      <a:pt x="4" y="1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2" name="Freeform 332"/>
              <p:cNvSpPr/>
              <p:nvPr/>
            </p:nvSpPr>
            <p:spPr bwMode="auto">
              <a:xfrm>
                <a:off x="4333" y="2215"/>
                <a:ext cx="14" cy="5"/>
              </a:xfrm>
              <a:custGeom>
                <a:avLst/>
                <a:gdLst>
                  <a:gd name="T0" fmla="*/ 2 w 6"/>
                  <a:gd name="T1" fmla="*/ 0 h 2"/>
                  <a:gd name="T2" fmla="*/ 6 w 6"/>
                  <a:gd name="T3" fmla="*/ 0 h 2"/>
                  <a:gd name="T4" fmla="*/ 6 w 6"/>
                  <a:gd name="T5" fmla="*/ 2 h 2"/>
                  <a:gd name="T6" fmla="*/ 0 w 6"/>
                  <a:gd name="T7" fmla="*/ 2 h 2"/>
                  <a:gd name="T8" fmla="*/ 2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3" name="Freeform 333"/>
              <p:cNvSpPr/>
              <p:nvPr/>
            </p:nvSpPr>
            <p:spPr bwMode="auto">
              <a:xfrm>
                <a:off x="4352" y="2215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4" name="Freeform 334"/>
              <p:cNvSpPr/>
              <p:nvPr/>
            </p:nvSpPr>
            <p:spPr bwMode="auto">
              <a:xfrm>
                <a:off x="4359" y="2215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2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3" y="1"/>
                      <a:pt x="2" y="2"/>
                      <a:pt x="2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5" name="Freeform 335"/>
              <p:cNvSpPr/>
              <p:nvPr/>
            </p:nvSpPr>
            <p:spPr bwMode="auto">
              <a:xfrm>
                <a:off x="4397" y="2215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6" name="Freeform 336"/>
              <p:cNvSpPr/>
              <p:nvPr/>
            </p:nvSpPr>
            <p:spPr bwMode="auto">
              <a:xfrm>
                <a:off x="4518" y="2215"/>
                <a:ext cx="19" cy="8"/>
              </a:xfrm>
              <a:custGeom>
                <a:avLst/>
                <a:gdLst>
                  <a:gd name="T0" fmla="*/ 2 w 8"/>
                  <a:gd name="T1" fmla="*/ 0 h 3"/>
                  <a:gd name="T2" fmla="*/ 8 w 8"/>
                  <a:gd name="T3" fmla="*/ 2 h 3"/>
                  <a:gd name="T4" fmla="*/ 2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2" y="0"/>
                    </a:moveTo>
                    <a:cubicBezTo>
                      <a:pt x="6" y="1"/>
                      <a:pt x="6" y="1"/>
                      <a:pt x="8" y="2"/>
                    </a:cubicBezTo>
                    <a:cubicBezTo>
                      <a:pt x="5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7" name="Freeform 337"/>
              <p:cNvSpPr/>
              <p:nvPr/>
            </p:nvSpPr>
            <p:spPr bwMode="auto">
              <a:xfrm>
                <a:off x="2880" y="2218"/>
                <a:ext cx="9" cy="7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1" y="2"/>
                      <a:pt x="2" y="2"/>
                      <a:pt x="4" y="3"/>
                    </a:cubicBezTo>
                    <a:cubicBezTo>
                      <a:pt x="2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8" name="Freeform 338"/>
              <p:cNvSpPr/>
              <p:nvPr/>
            </p:nvSpPr>
            <p:spPr bwMode="auto">
              <a:xfrm>
                <a:off x="4452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2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9" name="Freeform 339"/>
              <p:cNvSpPr/>
              <p:nvPr/>
            </p:nvSpPr>
            <p:spPr bwMode="auto">
              <a:xfrm>
                <a:off x="4473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1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0" name="Freeform 340"/>
              <p:cNvSpPr/>
              <p:nvPr/>
            </p:nvSpPr>
            <p:spPr bwMode="auto">
              <a:xfrm>
                <a:off x="4684" y="2218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1" name="Freeform 341"/>
              <p:cNvSpPr/>
              <p:nvPr/>
            </p:nvSpPr>
            <p:spPr bwMode="auto">
              <a:xfrm>
                <a:off x="4160" y="2220"/>
                <a:ext cx="19" cy="8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0 w 8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4" y="1"/>
                      <a:pt x="1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2" name="Freeform 342"/>
              <p:cNvSpPr/>
              <p:nvPr/>
            </p:nvSpPr>
            <p:spPr bwMode="auto">
              <a:xfrm>
                <a:off x="4774" y="222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3" name="Freeform 343"/>
              <p:cNvSpPr/>
              <p:nvPr/>
            </p:nvSpPr>
            <p:spPr bwMode="auto">
              <a:xfrm>
                <a:off x="4786" y="2220"/>
                <a:ext cx="10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4" name="Freeform 344"/>
              <p:cNvSpPr/>
              <p:nvPr/>
            </p:nvSpPr>
            <p:spPr bwMode="auto">
              <a:xfrm>
                <a:off x="4065" y="2223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5" name="Freeform 345"/>
              <p:cNvSpPr/>
              <p:nvPr/>
            </p:nvSpPr>
            <p:spPr bwMode="auto">
              <a:xfrm>
                <a:off x="2844" y="2225"/>
                <a:ext cx="10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0 h 3"/>
                  <a:gd name="T4" fmla="*/ 0 w 4"/>
                  <a:gd name="T5" fmla="*/ 3 h 3"/>
                  <a:gd name="T6" fmla="*/ 2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3" y="0"/>
                      <a:pt x="4" y="0"/>
                      <a:pt x="4" y="0"/>
                    </a:cubicBezTo>
                    <a:cubicBezTo>
                      <a:pt x="2" y="3"/>
                      <a:pt x="4" y="2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6" name="Freeform 346"/>
              <p:cNvSpPr/>
              <p:nvPr/>
            </p:nvSpPr>
            <p:spPr bwMode="auto">
              <a:xfrm>
                <a:off x="3769" y="2228"/>
                <a:ext cx="38" cy="9"/>
              </a:xfrm>
              <a:custGeom>
                <a:avLst/>
                <a:gdLst>
                  <a:gd name="T0" fmla="*/ 6 w 16"/>
                  <a:gd name="T1" fmla="*/ 0 h 4"/>
                  <a:gd name="T2" fmla="*/ 0 w 16"/>
                  <a:gd name="T3" fmla="*/ 4 h 4"/>
                  <a:gd name="T4" fmla="*/ 2 w 16"/>
                  <a:gd name="T5" fmla="*/ 3 h 4"/>
                  <a:gd name="T6" fmla="*/ 16 w 16"/>
                  <a:gd name="T7" fmla="*/ 3 h 4"/>
                  <a:gd name="T8" fmla="*/ 12 w 16"/>
                  <a:gd name="T9" fmla="*/ 0 h 4"/>
                  <a:gd name="T10" fmla="*/ 7 w 16"/>
                  <a:gd name="T11" fmla="*/ 3 h 4"/>
                  <a:gd name="T12" fmla="*/ 6 w 1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6" y="0"/>
                    </a:moveTo>
                    <a:cubicBezTo>
                      <a:pt x="3" y="2"/>
                      <a:pt x="1" y="0"/>
                      <a:pt x="0" y="4"/>
                    </a:cubicBezTo>
                    <a:cubicBezTo>
                      <a:pt x="1" y="4"/>
                      <a:pt x="1" y="3"/>
                      <a:pt x="2" y="3"/>
                    </a:cubicBezTo>
                    <a:cubicBezTo>
                      <a:pt x="6" y="4"/>
                      <a:pt x="11" y="3"/>
                      <a:pt x="16" y="3"/>
                    </a:cubicBezTo>
                    <a:cubicBezTo>
                      <a:pt x="14" y="2"/>
                      <a:pt x="13" y="1"/>
                      <a:pt x="12" y="0"/>
                    </a:cubicBezTo>
                    <a:cubicBezTo>
                      <a:pt x="10" y="2"/>
                      <a:pt x="10" y="2"/>
                      <a:pt x="7" y="3"/>
                    </a:cubicBezTo>
                    <a:cubicBezTo>
                      <a:pt x="6" y="0"/>
                      <a:pt x="8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7" name="Freeform 347"/>
              <p:cNvSpPr/>
              <p:nvPr/>
            </p:nvSpPr>
            <p:spPr bwMode="auto">
              <a:xfrm>
                <a:off x="4703" y="2228"/>
                <a:ext cx="7" cy="4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2 w 3"/>
                  <a:gd name="T5" fmla="*/ 2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1"/>
                      <a:pt x="1" y="0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8" name="Freeform 348"/>
              <p:cNvSpPr/>
              <p:nvPr/>
            </p:nvSpPr>
            <p:spPr bwMode="auto">
              <a:xfrm>
                <a:off x="3809" y="2230"/>
                <a:ext cx="17" cy="17"/>
              </a:xfrm>
              <a:custGeom>
                <a:avLst/>
                <a:gdLst>
                  <a:gd name="T0" fmla="*/ 2 w 7"/>
                  <a:gd name="T1" fmla="*/ 0 h 7"/>
                  <a:gd name="T2" fmla="*/ 2 w 7"/>
                  <a:gd name="T3" fmla="*/ 2 h 7"/>
                  <a:gd name="T4" fmla="*/ 0 w 7"/>
                  <a:gd name="T5" fmla="*/ 1 h 7"/>
                  <a:gd name="T6" fmla="*/ 7 w 7"/>
                  <a:gd name="T7" fmla="*/ 7 h 7"/>
                  <a:gd name="T8" fmla="*/ 7 w 7"/>
                  <a:gd name="T9" fmla="*/ 6 h 7"/>
                  <a:gd name="T10" fmla="*/ 5 w 7"/>
                  <a:gd name="T11" fmla="*/ 1 h 7"/>
                  <a:gd name="T12" fmla="*/ 2 w 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3" y="3"/>
                      <a:pt x="5" y="5"/>
                      <a:pt x="7" y="7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5" y="2"/>
                      <a:pt x="7" y="2"/>
                      <a:pt x="5" y="1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9" name="Freeform 349"/>
              <p:cNvSpPr/>
              <p:nvPr/>
            </p:nvSpPr>
            <p:spPr bwMode="auto">
              <a:xfrm>
                <a:off x="4224" y="2230"/>
                <a:ext cx="19" cy="12"/>
              </a:xfrm>
              <a:custGeom>
                <a:avLst/>
                <a:gdLst>
                  <a:gd name="T0" fmla="*/ 1 w 8"/>
                  <a:gd name="T1" fmla="*/ 0 h 5"/>
                  <a:gd name="T2" fmla="*/ 8 w 8"/>
                  <a:gd name="T3" fmla="*/ 1 h 5"/>
                  <a:gd name="T4" fmla="*/ 8 w 8"/>
                  <a:gd name="T5" fmla="*/ 2 h 5"/>
                  <a:gd name="T6" fmla="*/ 8 w 8"/>
                  <a:gd name="T7" fmla="*/ 4 h 5"/>
                  <a:gd name="T8" fmla="*/ 6 w 8"/>
                  <a:gd name="T9" fmla="*/ 5 h 5"/>
                  <a:gd name="T10" fmla="*/ 1 w 8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">
                    <a:moveTo>
                      <a:pt x="1" y="0"/>
                    </a:moveTo>
                    <a:cubicBezTo>
                      <a:pt x="3" y="0"/>
                      <a:pt x="6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4"/>
                      <a:pt x="7" y="5"/>
                      <a:pt x="6" y="5"/>
                    </a:cubicBezTo>
                    <a:cubicBezTo>
                      <a:pt x="1" y="1"/>
                      <a:pt x="0" y="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0" name="Freeform 350"/>
              <p:cNvSpPr/>
              <p:nvPr/>
            </p:nvSpPr>
            <p:spPr bwMode="auto">
              <a:xfrm>
                <a:off x="4250" y="2230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0" y="2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1" name="Freeform 351"/>
              <p:cNvSpPr/>
              <p:nvPr/>
            </p:nvSpPr>
            <p:spPr bwMode="auto">
              <a:xfrm>
                <a:off x="4694" y="2230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2" name="Freeform 352"/>
              <p:cNvSpPr/>
              <p:nvPr/>
            </p:nvSpPr>
            <p:spPr bwMode="auto">
              <a:xfrm>
                <a:off x="4800" y="2230"/>
                <a:ext cx="10" cy="7"/>
              </a:xfrm>
              <a:custGeom>
                <a:avLst/>
                <a:gdLst>
                  <a:gd name="T0" fmla="*/ 1 w 4"/>
                  <a:gd name="T1" fmla="*/ 0 h 3"/>
                  <a:gd name="T2" fmla="*/ 4 w 4"/>
                  <a:gd name="T3" fmla="*/ 2 h 3"/>
                  <a:gd name="T4" fmla="*/ 1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3" y="1"/>
                      <a:pt x="4" y="2"/>
                    </a:cubicBezTo>
                    <a:cubicBezTo>
                      <a:pt x="0" y="2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3" name="Freeform 353"/>
              <p:cNvSpPr/>
              <p:nvPr/>
            </p:nvSpPr>
            <p:spPr bwMode="auto">
              <a:xfrm>
                <a:off x="4831" y="2230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4" name="Freeform 354"/>
              <p:cNvSpPr/>
              <p:nvPr/>
            </p:nvSpPr>
            <p:spPr bwMode="auto">
              <a:xfrm>
                <a:off x="3733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1"/>
                      <a:pt x="1" y="2"/>
                      <a:pt x="2" y="3"/>
                    </a:cubicBezTo>
                    <a:cubicBezTo>
                      <a:pt x="1" y="0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5" name="Freeform 355"/>
              <p:cNvSpPr/>
              <p:nvPr/>
            </p:nvSpPr>
            <p:spPr bwMode="auto">
              <a:xfrm>
                <a:off x="3940" y="2232"/>
                <a:ext cx="35" cy="10"/>
              </a:xfrm>
              <a:custGeom>
                <a:avLst/>
                <a:gdLst>
                  <a:gd name="T0" fmla="*/ 4 w 15"/>
                  <a:gd name="T1" fmla="*/ 0 h 4"/>
                  <a:gd name="T2" fmla="*/ 15 w 15"/>
                  <a:gd name="T3" fmla="*/ 3 h 4"/>
                  <a:gd name="T4" fmla="*/ 15 w 15"/>
                  <a:gd name="T5" fmla="*/ 4 h 4"/>
                  <a:gd name="T6" fmla="*/ 0 w 15"/>
                  <a:gd name="T7" fmla="*/ 4 h 4"/>
                  <a:gd name="T8" fmla="*/ 0 w 15"/>
                  <a:gd name="T9" fmla="*/ 1 h 4"/>
                  <a:gd name="T10" fmla="*/ 4 w 15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4" y="0"/>
                    </a:moveTo>
                    <a:cubicBezTo>
                      <a:pt x="8" y="1"/>
                      <a:pt x="11" y="2"/>
                      <a:pt x="15" y="3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0" y="4"/>
                      <a:pt x="5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1"/>
                      <a:pt x="3" y="0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6" name="Freeform 356"/>
              <p:cNvSpPr/>
              <p:nvPr/>
            </p:nvSpPr>
            <p:spPr bwMode="auto">
              <a:xfrm>
                <a:off x="4120" y="2232"/>
                <a:ext cx="5" cy="8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0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7" name="Freeform 357"/>
              <p:cNvSpPr/>
              <p:nvPr/>
            </p:nvSpPr>
            <p:spPr bwMode="auto">
              <a:xfrm>
                <a:off x="4205" y="2232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1 h 2"/>
                  <a:gd name="T6" fmla="*/ 0 w 2"/>
                  <a:gd name="T7" fmla="*/ 2 h 2"/>
                  <a:gd name="T8" fmla="*/ 0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8" name="Freeform 358"/>
              <p:cNvSpPr/>
              <p:nvPr/>
            </p:nvSpPr>
            <p:spPr bwMode="auto">
              <a:xfrm>
                <a:off x="4319" y="2232"/>
                <a:ext cx="7" cy="10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2 h 4"/>
                  <a:gd name="T4" fmla="*/ 2 w 3"/>
                  <a:gd name="T5" fmla="*/ 4 h 4"/>
                  <a:gd name="T6" fmla="*/ 0 w 3"/>
                  <a:gd name="T7" fmla="*/ 3 h 4"/>
                  <a:gd name="T8" fmla="*/ 0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3" y="3"/>
                      <a:pt x="3" y="3"/>
                      <a:pt x="2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9" name="Freeform 359"/>
              <p:cNvSpPr/>
              <p:nvPr/>
            </p:nvSpPr>
            <p:spPr bwMode="auto">
              <a:xfrm>
                <a:off x="3759" y="2235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1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0" name="Freeform 360"/>
              <p:cNvSpPr/>
              <p:nvPr/>
            </p:nvSpPr>
            <p:spPr bwMode="auto">
              <a:xfrm>
                <a:off x="3980" y="2235"/>
                <a:ext cx="9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2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1" name="Freeform 361"/>
              <p:cNvSpPr/>
              <p:nvPr/>
            </p:nvSpPr>
            <p:spPr bwMode="auto">
              <a:xfrm>
                <a:off x="4091" y="2235"/>
                <a:ext cx="24" cy="7"/>
              </a:xfrm>
              <a:custGeom>
                <a:avLst/>
                <a:gdLst>
                  <a:gd name="T0" fmla="*/ 3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0 w 10"/>
                  <a:gd name="T7" fmla="*/ 1 h 3"/>
                  <a:gd name="T8" fmla="*/ 3 w 10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3" y="0"/>
                    </a:moveTo>
                    <a:cubicBezTo>
                      <a:pt x="6" y="0"/>
                      <a:pt x="8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5" y="2"/>
                      <a:pt x="3" y="3"/>
                      <a:pt x="0" y="1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2" name="Freeform 362"/>
              <p:cNvSpPr/>
              <p:nvPr/>
            </p:nvSpPr>
            <p:spPr bwMode="auto">
              <a:xfrm>
                <a:off x="4172" y="2235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3" name="Freeform 363"/>
              <p:cNvSpPr/>
              <p:nvPr/>
            </p:nvSpPr>
            <p:spPr bwMode="auto">
              <a:xfrm>
                <a:off x="4186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4" name="Freeform 364"/>
              <p:cNvSpPr/>
              <p:nvPr/>
            </p:nvSpPr>
            <p:spPr bwMode="auto">
              <a:xfrm>
                <a:off x="4283" y="2235"/>
                <a:ext cx="10" cy="2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0 h 1"/>
                  <a:gd name="T4" fmla="*/ 4 w 4"/>
                  <a:gd name="T5" fmla="*/ 1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5" name="Freeform 365"/>
              <p:cNvSpPr/>
              <p:nvPr/>
            </p:nvSpPr>
            <p:spPr bwMode="auto">
              <a:xfrm>
                <a:off x="2847" y="2237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6" name="Freeform 366"/>
              <p:cNvSpPr/>
              <p:nvPr/>
            </p:nvSpPr>
            <p:spPr bwMode="auto">
              <a:xfrm>
                <a:off x="3740" y="2237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7" name="Freeform 367"/>
              <p:cNvSpPr/>
              <p:nvPr/>
            </p:nvSpPr>
            <p:spPr bwMode="auto">
              <a:xfrm>
                <a:off x="4058" y="2237"/>
                <a:ext cx="24" cy="5"/>
              </a:xfrm>
              <a:custGeom>
                <a:avLst/>
                <a:gdLst>
                  <a:gd name="T0" fmla="*/ 3 w 10"/>
                  <a:gd name="T1" fmla="*/ 0 h 2"/>
                  <a:gd name="T2" fmla="*/ 10 w 10"/>
                  <a:gd name="T3" fmla="*/ 1 h 2"/>
                  <a:gd name="T4" fmla="*/ 10 w 10"/>
                  <a:gd name="T5" fmla="*/ 2 h 2"/>
                  <a:gd name="T6" fmla="*/ 0 w 10"/>
                  <a:gd name="T7" fmla="*/ 2 h 2"/>
                  <a:gd name="T8" fmla="*/ 3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3" y="0"/>
                    </a:moveTo>
                    <a:cubicBezTo>
                      <a:pt x="5" y="0"/>
                      <a:pt x="7" y="1"/>
                      <a:pt x="10" y="1"/>
                    </a:cubicBezTo>
                    <a:cubicBezTo>
                      <a:pt x="10" y="1"/>
                      <a:pt x="10" y="2"/>
                      <a:pt x="10" y="2"/>
                    </a:cubicBezTo>
                    <a:cubicBezTo>
                      <a:pt x="6" y="2"/>
                      <a:pt x="3" y="2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8" name="Freeform 368"/>
              <p:cNvSpPr/>
              <p:nvPr/>
            </p:nvSpPr>
            <p:spPr bwMode="auto">
              <a:xfrm>
                <a:off x="4250" y="2237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9" name="Freeform 369"/>
              <p:cNvSpPr/>
              <p:nvPr/>
            </p:nvSpPr>
            <p:spPr bwMode="auto">
              <a:xfrm>
                <a:off x="4677" y="2237"/>
                <a:ext cx="19" cy="7"/>
              </a:xfrm>
              <a:custGeom>
                <a:avLst/>
                <a:gdLst>
                  <a:gd name="T0" fmla="*/ 3 w 8"/>
                  <a:gd name="T1" fmla="*/ 0 h 3"/>
                  <a:gd name="T2" fmla="*/ 8 w 8"/>
                  <a:gd name="T3" fmla="*/ 0 h 3"/>
                  <a:gd name="T4" fmla="*/ 7 w 8"/>
                  <a:gd name="T5" fmla="*/ 2 h 3"/>
                  <a:gd name="T6" fmla="*/ 0 w 8"/>
                  <a:gd name="T7" fmla="*/ 3 h 3"/>
                  <a:gd name="T8" fmla="*/ 3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3" y="0"/>
                    </a:moveTo>
                    <a:cubicBezTo>
                      <a:pt x="5" y="0"/>
                      <a:pt x="6" y="0"/>
                      <a:pt x="8" y="0"/>
                    </a:cubicBezTo>
                    <a:cubicBezTo>
                      <a:pt x="8" y="1"/>
                      <a:pt x="7" y="1"/>
                      <a:pt x="7" y="2"/>
                    </a:cubicBezTo>
                    <a:cubicBezTo>
                      <a:pt x="5" y="2"/>
                      <a:pt x="2" y="3"/>
                      <a:pt x="0" y="3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0" name="Freeform 370"/>
              <p:cNvSpPr/>
              <p:nvPr/>
            </p:nvSpPr>
            <p:spPr bwMode="auto">
              <a:xfrm>
                <a:off x="3923" y="2240"/>
                <a:ext cx="10" cy="4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0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1" name="Freeform 371"/>
              <p:cNvSpPr/>
              <p:nvPr/>
            </p:nvSpPr>
            <p:spPr bwMode="auto">
              <a:xfrm>
                <a:off x="4042" y="224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2 h 2"/>
                  <a:gd name="T4" fmla="*/ 0 w 2"/>
                  <a:gd name="T5" fmla="*/ 2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2" name="Freeform 372"/>
              <p:cNvSpPr/>
              <p:nvPr/>
            </p:nvSpPr>
            <p:spPr bwMode="auto">
              <a:xfrm>
                <a:off x="4212" y="2240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3" name="Freeform 373"/>
              <p:cNvSpPr/>
              <p:nvPr/>
            </p:nvSpPr>
            <p:spPr bwMode="auto">
              <a:xfrm>
                <a:off x="4347" y="2240"/>
                <a:ext cx="8" cy="4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2 h 2"/>
                  <a:gd name="T4" fmla="*/ 0 w 3"/>
                  <a:gd name="T5" fmla="*/ 2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4" name="Freeform 374"/>
              <p:cNvSpPr/>
              <p:nvPr/>
            </p:nvSpPr>
            <p:spPr bwMode="auto">
              <a:xfrm>
                <a:off x="4383" y="2240"/>
                <a:ext cx="5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1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5" name="Freeform 375"/>
              <p:cNvSpPr/>
              <p:nvPr/>
            </p:nvSpPr>
            <p:spPr bwMode="auto">
              <a:xfrm>
                <a:off x="3895" y="2242"/>
                <a:ext cx="9" cy="5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0 h 2"/>
                  <a:gd name="T4" fmla="*/ 3 w 4"/>
                  <a:gd name="T5" fmla="*/ 2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6" name="Freeform 376"/>
              <p:cNvSpPr/>
              <p:nvPr/>
            </p:nvSpPr>
            <p:spPr bwMode="auto">
              <a:xfrm>
                <a:off x="4006" y="2242"/>
                <a:ext cx="24" cy="10"/>
              </a:xfrm>
              <a:custGeom>
                <a:avLst/>
                <a:gdLst>
                  <a:gd name="T0" fmla="*/ 6 w 10"/>
                  <a:gd name="T1" fmla="*/ 0 h 4"/>
                  <a:gd name="T2" fmla="*/ 10 w 10"/>
                  <a:gd name="T3" fmla="*/ 1 h 4"/>
                  <a:gd name="T4" fmla="*/ 10 w 10"/>
                  <a:gd name="T5" fmla="*/ 2 h 4"/>
                  <a:gd name="T6" fmla="*/ 0 w 10"/>
                  <a:gd name="T7" fmla="*/ 1 h 4"/>
                  <a:gd name="T8" fmla="*/ 6 w 10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4">
                    <a:moveTo>
                      <a:pt x="6" y="0"/>
                    </a:moveTo>
                    <a:cubicBezTo>
                      <a:pt x="7" y="0"/>
                      <a:pt x="8" y="1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5" y="3"/>
                      <a:pt x="3" y="4"/>
                      <a:pt x="0" y="1"/>
                    </a:cubicBezTo>
                    <a:cubicBezTo>
                      <a:pt x="2" y="1"/>
                      <a:pt x="4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7" name="Freeform 377"/>
              <p:cNvSpPr/>
              <p:nvPr/>
            </p:nvSpPr>
            <p:spPr bwMode="auto">
              <a:xfrm>
                <a:off x="4241" y="2242"/>
                <a:ext cx="14" cy="5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1 h 2"/>
                  <a:gd name="T4" fmla="*/ 6 w 6"/>
                  <a:gd name="T5" fmla="*/ 2 h 2"/>
                  <a:gd name="T6" fmla="*/ 0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2" y="1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8" name="Freeform 378"/>
              <p:cNvSpPr/>
              <p:nvPr/>
            </p:nvSpPr>
            <p:spPr bwMode="auto">
              <a:xfrm>
                <a:off x="4509" y="2242"/>
                <a:ext cx="14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9" name="Freeform 379"/>
              <p:cNvSpPr/>
              <p:nvPr/>
            </p:nvSpPr>
            <p:spPr bwMode="auto">
              <a:xfrm>
                <a:off x="4558" y="2242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0" name="Freeform 380"/>
              <p:cNvSpPr/>
              <p:nvPr/>
            </p:nvSpPr>
            <p:spPr bwMode="auto">
              <a:xfrm>
                <a:off x="4577" y="2242"/>
                <a:ext cx="15" cy="2"/>
              </a:xfrm>
              <a:custGeom>
                <a:avLst/>
                <a:gdLst>
                  <a:gd name="T0" fmla="*/ 0 w 6"/>
                  <a:gd name="T1" fmla="*/ 0 h 1"/>
                  <a:gd name="T2" fmla="*/ 6 w 6"/>
                  <a:gd name="T3" fmla="*/ 1 h 1"/>
                  <a:gd name="T4" fmla="*/ 0 w 6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0" y="0"/>
                    </a:moveTo>
                    <a:cubicBezTo>
                      <a:pt x="2" y="0"/>
                      <a:pt x="4" y="1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1" name="Freeform 381"/>
              <p:cNvSpPr/>
              <p:nvPr/>
            </p:nvSpPr>
            <p:spPr bwMode="auto">
              <a:xfrm>
                <a:off x="4611" y="2242"/>
                <a:ext cx="4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1" y="0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2" name="Freeform 382"/>
              <p:cNvSpPr/>
              <p:nvPr/>
            </p:nvSpPr>
            <p:spPr bwMode="auto">
              <a:xfrm>
                <a:off x="4665" y="2242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3" name="Freeform 383"/>
              <p:cNvSpPr/>
              <p:nvPr/>
            </p:nvSpPr>
            <p:spPr bwMode="auto">
              <a:xfrm>
                <a:off x="4838" y="2242"/>
                <a:ext cx="5" cy="7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1 w 2"/>
                  <a:gd name="T5" fmla="*/ 3 h 3"/>
                  <a:gd name="T6" fmla="*/ 0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4" name="Freeform 384"/>
              <p:cNvSpPr/>
              <p:nvPr/>
            </p:nvSpPr>
            <p:spPr bwMode="auto">
              <a:xfrm>
                <a:off x="3679" y="2244"/>
                <a:ext cx="2" cy="5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0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5" name="Freeform 385"/>
              <p:cNvSpPr/>
              <p:nvPr/>
            </p:nvSpPr>
            <p:spPr bwMode="auto">
              <a:xfrm>
                <a:off x="3698" y="2244"/>
                <a:ext cx="7" cy="5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2 h 2"/>
                  <a:gd name="T4" fmla="*/ 3 w 3"/>
                  <a:gd name="T5" fmla="*/ 0 h 2"/>
                  <a:gd name="T6" fmla="*/ 1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6" name="Freeform 386"/>
              <p:cNvSpPr/>
              <p:nvPr/>
            </p:nvSpPr>
            <p:spPr bwMode="auto">
              <a:xfrm>
                <a:off x="3866" y="2244"/>
                <a:ext cx="12" cy="5"/>
              </a:xfrm>
              <a:custGeom>
                <a:avLst/>
                <a:gdLst>
                  <a:gd name="T0" fmla="*/ 0 w 5"/>
                  <a:gd name="T1" fmla="*/ 0 h 2"/>
                  <a:gd name="T2" fmla="*/ 5 w 5"/>
                  <a:gd name="T3" fmla="*/ 0 h 2"/>
                  <a:gd name="T4" fmla="*/ 3 w 5"/>
                  <a:gd name="T5" fmla="*/ 2 h 2"/>
                  <a:gd name="T6" fmla="*/ 0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7" name="Freeform 387"/>
              <p:cNvSpPr/>
              <p:nvPr/>
            </p:nvSpPr>
            <p:spPr bwMode="auto">
              <a:xfrm>
                <a:off x="3992" y="2244"/>
                <a:ext cx="5" cy="3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8" name="Freeform 388"/>
              <p:cNvSpPr/>
              <p:nvPr/>
            </p:nvSpPr>
            <p:spPr bwMode="auto">
              <a:xfrm>
                <a:off x="4222" y="2244"/>
                <a:ext cx="14" cy="8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0 h 3"/>
                  <a:gd name="T4" fmla="*/ 5 w 6"/>
                  <a:gd name="T5" fmla="*/ 2 h 3"/>
                  <a:gd name="T6" fmla="*/ 2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3" y="0"/>
                      <a:pt x="5" y="0"/>
                      <a:pt x="6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2" y="1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9" name="Freeform 389"/>
              <p:cNvSpPr/>
              <p:nvPr/>
            </p:nvSpPr>
            <p:spPr bwMode="auto">
              <a:xfrm>
                <a:off x="3672" y="2247"/>
                <a:ext cx="0" cy="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0" name="Freeform 390"/>
              <p:cNvSpPr/>
              <p:nvPr/>
            </p:nvSpPr>
            <p:spPr bwMode="auto">
              <a:xfrm>
                <a:off x="3717" y="2247"/>
                <a:ext cx="12" cy="7"/>
              </a:xfrm>
              <a:custGeom>
                <a:avLst/>
                <a:gdLst>
                  <a:gd name="T0" fmla="*/ 3 w 5"/>
                  <a:gd name="T1" fmla="*/ 0 h 3"/>
                  <a:gd name="T2" fmla="*/ 5 w 5"/>
                  <a:gd name="T3" fmla="*/ 2 h 3"/>
                  <a:gd name="T4" fmla="*/ 3 w 5"/>
                  <a:gd name="T5" fmla="*/ 3 h 3"/>
                  <a:gd name="T6" fmla="*/ 0 w 5"/>
                  <a:gd name="T7" fmla="*/ 1 h 3"/>
                  <a:gd name="T8" fmla="*/ 3 w 5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4" y="0"/>
                      <a:pt x="4" y="1"/>
                      <a:pt x="5" y="2"/>
                    </a:cubicBezTo>
                    <a:cubicBezTo>
                      <a:pt x="4" y="2"/>
                      <a:pt x="4" y="2"/>
                      <a:pt x="3" y="3"/>
                    </a:cubicBezTo>
                    <a:cubicBezTo>
                      <a:pt x="2" y="2"/>
                      <a:pt x="1" y="1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1" name="Freeform 391"/>
              <p:cNvSpPr/>
              <p:nvPr/>
            </p:nvSpPr>
            <p:spPr bwMode="auto">
              <a:xfrm>
                <a:off x="4357" y="2247"/>
                <a:ext cx="5" cy="5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1"/>
                      <a:pt x="0" y="0"/>
                      <a:pt x="2" y="2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2" name="Freeform 392"/>
              <p:cNvSpPr/>
              <p:nvPr/>
            </p:nvSpPr>
            <p:spPr bwMode="auto">
              <a:xfrm>
                <a:off x="4672" y="2247"/>
                <a:ext cx="24" cy="5"/>
              </a:xfrm>
              <a:custGeom>
                <a:avLst/>
                <a:gdLst>
                  <a:gd name="T0" fmla="*/ 1 w 10"/>
                  <a:gd name="T1" fmla="*/ 0 h 2"/>
                  <a:gd name="T2" fmla="*/ 10 w 10"/>
                  <a:gd name="T3" fmla="*/ 0 h 2"/>
                  <a:gd name="T4" fmla="*/ 10 w 10"/>
                  <a:gd name="T5" fmla="*/ 2 h 2"/>
                  <a:gd name="T6" fmla="*/ 0 w 10"/>
                  <a:gd name="T7" fmla="*/ 2 h 2"/>
                  <a:gd name="T8" fmla="*/ 1 w 10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">
                    <a:moveTo>
                      <a:pt x="1" y="0"/>
                    </a:moveTo>
                    <a:cubicBezTo>
                      <a:pt x="4" y="0"/>
                      <a:pt x="7" y="0"/>
                      <a:pt x="10" y="0"/>
                    </a:cubicBezTo>
                    <a:cubicBezTo>
                      <a:pt x="10" y="0"/>
                      <a:pt x="10" y="1"/>
                      <a:pt x="10" y="2"/>
                    </a:cubicBezTo>
                    <a:cubicBezTo>
                      <a:pt x="7" y="2"/>
                      <a:pt x="3" y="2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3" name="Freeform 393"/>
              <p:cNvSpPr/>
              <p:nvPr/>
            </p:nvSpPr>
            <p:spPr bwMode="auto">
              <a:xfrm>
                <a:off x="4717" y="2247"/>
                <a:ext cx="10" cy="5"/>
              </a:xfrm>
              <a:custGeom>
                <a:avLst/>
                <a:gdLst>
                  <a:gd name="T0" fmla="*/ 1 w 4"/>
                  <a:gd name="T1" fmla="*/ 0 h 2"/>
                  <a:gd name="T2" fmla="*/ 4 w 4"/>
                  <a:gd name="T3" fmla="*/ 0 h 2"/>
                  <a:gd name="T4" fmla="*/ 4 w 4"/>
                  <a:gd name="T5" fmla="*/ 1 h 2"/>
                  <a:gd name="T6" fmla="*/ 0 w 4"/>
                  <a:gd name="T7" fmla="*/ 2 h 2"/>
                  <a:gd name="T8" fmla="*/ 1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1" y="0"/>
                    </a:move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2" y="1"/>
                      <a:pt x="0" y="2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4" name="Freeform 394"/>
              <p:cNvSpPr/>
              <p:nvPr/>
            </p:nvSpPr>
            <p:spPr bwMode="auto">
              <a:xfrm>
                <a:off x="4774" y="2247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3 w 8"/>
                  <a:gd name="T5" fmla="*/ 2 h 2"/>
                  <a:gd name="T6" fmla="*/ 0 w 8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5" y="0"/>
                      <a:pt x="6" y="0"/>
                      <a:pt x="8" y="2"/>
                    </a:cubicBezTo>
                    <a:cubicBezTo>
                      <a:pt x="7" y="2"/>
                      <a:pt x="5" y="2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5" name="Freeform 395"/>
              <p:cNvSpPr/>
              <p:nvPr/>
            </p:nvSpPr>
            <p:spPr bwMode="auto">
              <a:xfrm>
                <a:off x="2913" y="2249"/>
                <a:ext cx="7" cy="7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3 h 3"/>
                  <a:gd name="T4" fmla="*/ 2 w 3"/>
                  <a:gd name="T5" fmla="*/ 0 h 3"/>
                  <a:gd name="T6" fmla="*/ 1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1"/>
                      <a:pt x="1" y="2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6" name="Freeform 396"/>
              <p:cNvSpPr/>
              <p:nvPr/>
            </p:nvSpPr>
            <p:spPr bwMode="auto">
              <a:xfrm>
                <a:off x="3036" y="2249"/>
                <a:ext cx="7" cy="5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0" y="0"/>
                      <a:pt x="3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7" name="Freeform 397"/>
              <p:cNvSpPr/>
              <p:nvPr/>
            </p:nvSpPr>
            <p:spPr bwMode="auto">
              <a:xfrm>
                <a:off x="3729" y="2249"/>
                <a:ext cx="9" cy="7"/>
              </a:xfrm>
              <a:custGeom>
                <a:avLst/>
                <a:gdLst>
                  <a:gd name="T0" fmla="*/ 2 w 4"/>
                  <a:gd name="T1" fmla="*/ 0 h 3"/>
                  <a:gd name="T2" fmla="*/ 4 w 4"/>
                  <a:gd name="T3" fmla="*/ 2 h 3"/>
                  <a:gd name="T4" fmla="*/ 3 w 4"/>
                  <a:gd name="T5" fmla="*/ 3 h 3"/>
                  <a:gd name="T6" fmla="*/ 0 w 4"/>
                  <a:gd name="T7" fmla="*/ 2 h 3"/>
                  <a:gd name="T8" fmla="*/ 2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2" y="0"/>
                    </a:moveTo>
                    <a:cubicBezTo>
                      <a:pt x="2" y="0"/>
                      <a:pt x="3" y="1"/>
                      <a:pt x="4" y="2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1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8" name="Freeform 398"/>
              <p:cNvSpPr/>
              <p:nvPr/>
            </p:nvSpPr>
            <p:spPr bwMode="auto">
              <a:xfrm>
                <a:off x="4321" y="2249"/>
                <a:ext cx="5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9" name="Freeform 399"/>
              <p:cNvSpPr/>
              <p:nvPr/>
            </p:nvSpPr>
            <p:spPr bwMode="auto">
              <a:xfrm>
                <a:off x="3051" y="225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0" name="Freeform 400"/>
              <p:cNvSpPr/>
              <p:nvPr/>
            </p:nvSpPr>
            <p:spPr bwMode="auto">
              <a:xfrm>
                <a:off x="4585" y="2252"/>
                <a:ext cx="7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1" name="Freeform 401"/>
              <p:cNvSpPr/>
              <p:nvPr/>
            </p:nvSpPr>
            <p:spPr bwMode="auto">
              <a:xfrm>
                <a:off x="4826" y="2252"/>
                <a:ext cx="24" cy="7"/>
              </a:xfrm>
              <a:custGeom>
                <a:avLst/>
                <a:gdLst>
                  <a:gd name="T0" fmla="*/ 2 w 10"/>
                  <a:gd name="T1" fmla="*/ 0 h 3"/>
                  <a:gd name="T2" fmla="*/ 10 w 10"/>
                  <a:gd name="T3" fmla="*/ 1 h 3"/>
                  <a:gd name="T4" fmla="*/ 10 w 10"/>
                  <a:gd name="T5" fmla="*/ 2 h 3"/>
                  <a:gd name="T6" fmla="*/ 2 w 10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2" y="0"/>
                    </a:moveTo>
                    <a:cubicBezTo>
                      <a:pt x="5" y="0"/>
                      <a:pt x="8" y="0"/>
                      <a:pt x="10" y="1"/>
                    </a:cubicBezTo>
                    <a:cubicBezTo>
                      <a:pt x="10" y="1"/>
                      <a:pt x="10" y="1"/>
                      <a:pt x="10" y="2"/>
                    </a:cubicBezTo>
                    <a:cubicBezTo>
                      <a:pt x="7" y="2"/>
                      <a:pt x="0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2" name="Freeform 402"/>
              <p:cNvSpPr/>
              <p:nvPr/>
            </p:nvSpPr>
            <p:spPr bwMode="auto">
              <a:xfrm>
                <a:off x="4649" y="2254"/>
                <a:ext cx="19" cy="5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0 h 2"/>
                  <a:gd name="T4" fmla="*/ 0 w 8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cubicBezTo>
                      <a:pt x="3" y="0"/>
                      <a:pt x="5" y="0"/>
                      <a:pt x="8" y="0"/>
                    </a:cubicBezTo>
                    <a:cubicBezTo>
                      <a:pt x="6" y="2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3" name="Freeform 403"/>
              <p:cNvSpPr/>
              <p:nvPr/>
            </p:nvSpPr>
            <p:spPr bwMode="auto">
              <a:xfrm>
                <a:off x="4717" y="2254"/>
                <a:ext cx="3" cy="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4" name="Freeform 404"/>
              <p:cNvSpPr/>
              <p:nvPr/>
            </p:nvSpPr>
            <p:spPr bwMode="auto">
              <a:xfrm>
                <a:off x="4772" y="22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5" name="Freeform 405"/>
              <p:cNvSpPr/>
              <p:nvPr/>
            </p:nvSpPr>
            <p:spPr bwMode="auto">
              <a:xfrm>
                <a:off x="2849" y="2256"/>
                <a:ext cx="17" cy="65"/>
              </a:xfrm>
              <a:custGeom>
                <a:avLst/>
                <a:gdLst>
                  <a:gd name="T0" fmla="*/ 0 w 7"/>
                  <a:gd name="T1" fmla="*/ 0 h 27"/>
                  <a:gd name="T2" fmla="*/ 3 w 7"/>
                  <a:gd name="T3" fmla="*/ 0 h 27"/>
                  <a:gd name="T4" fmla="*/ 7 w 7"/>
                  <a:gd name="T5" fmla="*/ 27 h 27"/>
                  <a:gd name="T6" fmla="*/ 2 w 7"/>
                  <a:gd name="T7" fmla="*/ 26 h 27"/>
                  <a:gd name="T8" fmla="*/ 0 w 7"/>
                  <a:gd name="T9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7">
                    <a:moveTo>
                      <a:pt x="0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9"/>
                      <a:pt x="6" y="18"/>
                      <a:pt x="7" y="27"/>
                    </a:cubicBezTo>
                    <a:cubicBezTo>
                      <a:pt x="5" y="26"/>
                      <a:pt x="4" y="26"/>
                      <a:pt x="2" y="26"/>
                    </a:cubicBezTo>
                    <a:cubicBezTo>
                      <a:pt x="3" y="22"/>
                      <a:pt x="0" y="1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Freeform 407"/>
            <p:cNvSpPr/>
            <p:nvPr/>
          </p:nvSpPr>
          <p:spPr bwMode="auto">
            <a:xfrm>
              <a:off x="3835" y="2256"/>
              <a:ext cx="10" cy="3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0 h 1"/>
                <a:gd name="T4" fmla="*/ 4 w 4"/>
                <a:gd name="T5" fmla="*/ 1 h 1"/>
                <a:gd name="T6" fmla="*/ 0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408"/>
            <p:cNvSpPr/>
            <p:nvPr/>
          </p:nvSpPr>
          <p:spPr bwMode="auto">
            <a:xfrm>
              <a:off x="3961" y="2256"/>
              <a:ext cx="14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6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4" y="0"/>
                    <a:pt x="6" y="0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3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Freeform 409"/>
            <p:cNvSpPr/>
            <p:nvPr/>
          </p:nvSpPr>
          <p:spPr bwMode="auto">
            <a:xfrm>
              <a:off x="4381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2" y="2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410"/>
            <p:cNvSpPr/>
            <p:nvPr/>
          </p:nvSpPr>
          <p:spPr bwMode="auto">
            <a:xfrm>
              <a:off x="4395" y="2256"/>
              <a:ext cx="21" cy="5"/>
            </a:xfrm>
            <a:custGeom>
              <a:avLst/>
              <a:gdLst>
                <a:gd name="T0" fmla="*/ 0 w 9"/>
                <a:gd name="T1" fmla="*/ 0 h 2"/>
                <a:gd name="T2" fmla="*/ 9 w 9"/>
                <a:gd name="T3" fmla="*/ 1 h 2"/>
                <a:gd name="T4" fmla="*/ 9 w 9"/>
                <a:gd name="T5" fmla="*/ 2 h 2"/>
                <a:gd name="T6" fmla="*/ 0 w 9"/>
                <a:gd name="T7" fmla="*/ 2 h 2"/>
                <a:gd name="T8" fmla="*/ 0 w 9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6" y="2"/>
                    <a:pt x="3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411"/>
            <p:cNvSpPr/>
            <p:nvPr/>
          </p:nvSpPr>
          <p:spPr bwMode="auto">
            <a:xfrm>
              <a:off x="4421" y="225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412"/>
            <p:cNvSpPr/>
            <p:nvPr/>
          </p:nvSpPr>
          <p:spPr bwMode="auto">
            <a:xfrm>
              <a:off x="4537" y="225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413"/>
            <p:cNvSpPr/>
            <p:nvPr/>
          </p:nvSpPr>
          <p:spPr bwMode="auto">
            <a:xfrm>
              <a:off x="4573" y="2256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1"/>
                    <a:pt x="2" y="0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414"/>
            <p:cNvSpPr/>
            <p:nvPr/>
          </p:nvSpPr>
          <p:spPr bwMode="auto">
            <a:xfrm>
              <a:off x="4585" y="2256"/>
              <a:ext cx="18" cy="3"/>
            </a:xfrm>
            <a:custGeom>
              <a:avLst/>
              <a:gdLst>
                <a:gd name="T0" fmla="*/ 0 w 8"/>
                <a:gd name="T1" fmla="*/ 0 h 1"/>
                <a:gd name="T2" fmla="*/ 8 w 8"/>
                <a:gd name="T3" fmla="*/ 1 h 1"/>
                <a:gd name="T4" fmla="*/ 0 w 8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cubicBezTo>
                    <a:pt x="2" y="0"/>
                    <a:pt x="5" y="0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415"/>
            <p:cNvSpPr/>
            <p:nvPr/>
          </p:nvSpPr>
          <p:spPr bwMode="auto">
            <a:xfrm>
              <a:off x="4620" y="2256"/>
              <a:ext cx="7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416"/>
            <p:cNvSpPr/>
            <p:nvPr/>
          </p:nvSpPr>
          <p:spPr bwMode="auto">
            <a:xfrm>
              <a:off x="3944" y="2259"/>
              <a:ext cx="15" cy="5"/>
            </a:xfrm>
            <a:custGeom>
              <a:avLst/>
              <a:gdLst>
                <a:gd name="T0" fmla="*/ 2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2" y="1"/>
                    <a:pt x="0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417"/>
            <p:cNvSpPr/>
            <p:nvPr/>
          </p:nvSpPr>
          <p:spPr bwMode="auto">
            <a:xfrm>
              <a:off x="4101" y="225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418"/>
            <p:cNvSpPr/>
            <p:nvPr/>
          </p:nvSpPr>
          <p:spPr bwMode="auto">
            <a:xfrm>
              <a:off x="2877" y="2261"/>
              <a:ext cx="10" cy="5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2 w 4"/>
                <a:gd name="T5" fmla="*/ 2 h 2"/>
                <a:gd name="T6" fmla="*/ 4 w 4"/>
                <a:gd name="T7" fmla="*/ 1 h 2"/>
                <a:gd name="T8" fmla="*/ 4 w 4"/>
                <a:gd name="T9" fmla="*/ 0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2"/>
                    <a:pt x="2" y="2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419"/>
            <p:cNvSpPr/>
            <p:nvPr/>
          </p:nvSpPr>
          <p:spPr bwMode="auto">
            <a:xfrm>
              <a:off x="3548" y="2261"/>
              <a:ext cx="8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2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420"/>
            <p:cNvSpPr/>
            <p:nvPr/>
          </p:nvSpPr>
          <p:spPr bwMode="auto">
            <a:xfrm>
              <a:off x="4435" y="2261"/>
              <a:ext cx="7" cy="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2 w 3"/>
                <a:gd name="T5" fmla="*/ 1 h 1"/>
                <a:gd name="T6" fmla="*/ 0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3" y="1"/>
                    <a:pt x="2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421"/>
            <p:cNvSpPr/>
            <p:nvPr/>
          </p:nvSpPr>
          <p:spPr bwMode="auto">
            <a:xfrm>
              <a:off x="2901" y="2264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2" y="1"/>
                    <a:pt x="0" y="0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22"/>
            <p:cNvSpPr/>
            <p:nvPr/>
          </p:nvSpPr>
          <p:spPr bwMode="auto">
            <a:xfrm>
              <a:off x="2913" y="2264"/>
              <a:ext cx="10" cy="4"/>
            </a:xfrm>
            <a:custGeom>
              <a:avLst/>
              <a:gdLst>
                <a:gd name="T0" fmla="*/ 1 w 4"/>
                <a:gd name="T1" fmla="*/ 0 h 2"/>
                <a:gd name="T2" fmla="*/ 0 w 4"/>
                <a:gd name="T3" fmla="*/ 1 h 2"/>
                <a:gd name="T4" fmla="*/ 3 w 4"/>
                <a:gd name="T5" fmla="*/ 2 h 2"/>
                <a:gd name="T6" fmla="*/ 4 w 4"/>
                <a:gd name="T7" fmla="*/ 2 h 2"/>
                <a:gd name="T8" fmla="*/ 4 w 4"/>
                <a:gd name="T9" fmla="*/ 1 h 2"/>
                <a:gd name="T10" fmla="*/ 1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23"/>
            <p:cNvSpPr/>
            <p:nvPr/>
          </p:nvSpPr>
          <p:spPr bwMode="auto">
            <a:xfrm>
              <a:off x="3532" y="2264"/>
              <a:ext cx="2" cy="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4"/>
            <p:cNvSpPr/>
            <p:nvPr/>
          </p:nvSpPr>
          <p:spPr bwMode="auto">
            <a:xfrm>
              <a:off x="4601" y="2264"/>
              <a:ext cx="2" cy="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0" y="1"/>
                    <a:pt x="1" y="0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25"/>
            <p:cNvSpPr/>
            <p:nvPr/>
          </p:nvSpPr>
          <p:spPr bwMode="auto">
            <a:xfrm>
              <a:off x="2889" y="2264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26"/>
            <p:cNvSpPr/>
            <p:nvPr/>
          </p:nvSpPr>
          <p:spPr bwMode="auto">
            <a:xfrm>
              <a:off x="3660" y="2264"/>
              <a:ext cx="5" cy="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2" y="2"/>
                    <a:pt x="0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27"/>
            <p:cNvSpPr/>
            <p:nvPr/>
          </p:nvSpPr>
          <p:spPr bwMode="auto">
            <a:xfrm>
              <a:off x="4651" y="2264"/>
              <a:ext cx="5" cy="7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28"/>
            <p:cNvSpPr/>
            <p:nvPr/>
          </p:nvSpPr>
          <p:spPr bwMode="auto">
            <a:xfrm>
              <a:off x="3539" y="2266"/>
              <a:ext cx="7" cy="1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4 h 4"/>
                <a:gd name="T4" fmla="*/ 3 w 3"/>
                <a:gd name="T5" fmla="*/ 3 h 4"/>
                <a:gd name="T6" fmla="*/ 2 w 3"/>
                <a:gd name="T7" fmla="*/ 0 h 4"/>
                <a:gd name="T8" fmla="*/ 1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2"/>
                    <a:pt x="1" y="3"/>
                    <a:pt x="0" y="4"/>
                  </a:cubicBezTo>
                  <a:cubicBezTo>
                    <a:pt x="1" y="4"/>
                    <a:pt x="2" y="4"/>
                    <a:pt x="3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29"/>
            <p:cNvSpPr/>
            <p:nvPr/>
          </p:nvSpPr>
          <p:spPr bwMode="auto">
            <a:xfrm>
              <a:off x="3681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30"/>
            <p:cNvSpPr/>
            <p:nvPr/>
          </p:nvSpPr>
          <p:spPr bwMode="auto">
            <a:xfrm>
              <a:off x="4798" y="2266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31"/>
            <p:cNvSpPr/>
            <p:nvPr/>
          </p:nvSpPr>
          <p:spPr bwMode="auto">
            <a:xfrm>
              <a:off x="2899" y="2268"/>
              <a:ext cx="16" cy="29"/>
            </a:xfrm>
            <a:custGeom>
              <a:avLst/>
              <a:gdLst>
                <a:gd name="T0" fmla="*/ 0 w 7"/>
                <a:gd name="T1" fmla="*/ 0 h 12"/>
                <a:gd name="T2" fmla="*/ 3 w 7"/>
                <a:gd name="T3" fmla="*/ 9 h 12"/>
                <a:gd name="T4" fmla="*/ 6 w 7"/>
                <a:gd name="T5" fmla="*/ 12 h 12"/>
                <a:gd name="T6" fmla="*/ 7 w 7"/>
                <a:gd name="T7" fmla="*/ 9 h 12"/>
                <a:gd name="T8" fmla="*/ 3 w 7"/>
                <a:gd name="T9" fmla="*/ 8 h 12"/>
                <a:gd name="T10" fmla="*/ 6 w 7"/>
                <a:gd name="T11" fmla="*/ 3 h 12"/>
                <a:gd name="T12" fmla="*/ 3 w 7"/>
                <a:gd name="T13" fmla="*/ 1 h 12"/>
                <a:gd name="T14" fmla="*/ 0 w 7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2">
                  <a:moveTo>
                    <a:pt x="0" y="0"/>
                  </a:moveTo>
                  <a:cubicBezTo>
                    <a:pt x="0" y="3"/>
                    <a:pt x="2" y="7"/>
                    <a:pt x="3" y="9"/>
                  </a:cubicBezTo>
                  <a:cubicBezTo>
                    <a:pt x="5" y="11"/>
                    <a:pt x="4" y="11"/>
                    <a:pt x="6" y="12"/>
                  </a:cubicBezTo>
                  <a:cubicBezTo>
                    <a:pt x="7" y="11"/>
                    <a:pt x="7" y="10"/>
                    <a:pt x="7" y="9"/>
                  </a:cubicBezTo>
                  <a:cubicBezTo>
                    <a:pt x="4" y="9"/>
                    <a:pt x="6" y="10"/>
                    <a:pt x="3" y="8"/>
                  </a:cubicBezTo>
                  <a:cubicBezTo>
                    <a:pt x="7" y="6"/>
                    <a:pt x="5" y="6"/>
                    <a:pt x="6" y="3"/>
                  </a:cubicBezTo>
                  <a:cubicBezTo>
                    <a:pt x="5" y="3"/>
                    <a:pt x="4" y="2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432"/>
            <p:cNvSpPr/>
            <p:nvPr/>
          </p:nvSpPr>
          <p:spPr bwMode="auto">
            <a:xfrm>
              <a:off x="3553" y="2268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433"/>
            <p:cNvSpPr/>
            <p:nvPr/>
          </p:nvSpPr>
          <p:spPr bwMode="auto">
            <a:xfrm>
              <a:off x="2901" y="227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2" y="2"/>
                  </a:cubicBezTo>
                  <a:cubicBezTo>
                    <a:pt x="0" y="1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434"/>
            <p:cNvSpPr/>
            <p:nvPr/>
          </p:nvSpPr>
          <p:spPr bwMode="auto">
            <a:xfrm>
              <a:off x="3567" y="2271"/>
              <a:ext cx="22" cy="12"/>
            </a:xfrm>
            <a:custGeom>
              <a:avLst/>
              <a:gdLst>
                <a:gd name="T0" fmla="*/ 4 w 9"/>
                <a:gd name="T1" fmla="*/ 0 h 5"/>
                <a:gd name="T2" fmla="*/ 9 w 9"/>
                <a:gd name="T3" fmla="*/ 1 h 5"/>
                <a:gd name="T4" fmla="*/ 8 w 9"/>
                <a:gd name="T5" fmla="*/ 3 h 5"/>
                <a:gd name="T6" fmla="*/ 6 w 9"/>
                <a:gd name="T7" fmla="*/ 3 h 5"/>
                <a:gd name="T8" fmla="*/ 0 w 9"/>
                <a:gd name="T9" fmla="*/ 5 h 5"/>
                <a:gd name="T10" fmla="*/ 0 w 9"/>
                <a:gd name="T11" fmla="*/ 1 h 5"/>
                <a:gd name="T12" fmla="*/ 4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cubicBezTo>
                    <a:pt x="5" y="1"/>
                    <a:pt x="7" y="1"/>
                    <a:pt x="9" y="1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8" y="3"/>
                    <a:pt x="7" y="3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0" y="4"/>
                    <a:pt x="0" y="3"/>
                    <a:pt x="0" y="1"/>
                  </a:cubicBezTo>
                  <a:cubicBezTo>
                    <a:pt x="1" y="1"/>
                    <a:pt x="2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435"/>
            <p:cNvSpPr/>
            <p:nvPr/>
          </p:nvSpPr>
          <p:spPr bwMode="auto">
            <a:xfrm>
              <a:off x="3598" y="2271"/>
              <a:ext cx="14" cy="7"/>
            </a:xfrm>
            <a:custGeom>
              <a:avLst/>
              <a:gdLst>
                <a:gd name="T0" fmla="*/ 3 w 6"/>
                <a:gd name="T1" fmla="*/ 0 h 3"/>
                <a:gd name="T2" fmla="*/ 6 w 6"/>
                <a:gd name="T3" fmla="*/ 2 h 3"/>
                <a:gd name="T4" fmla="*/ 0 w 6"/>
                <a:gd name="T5" fmla="*/ 3 h 3"/>
                <a:gd name="T6" fmla="*/ 0 w 6"/>
                <a:gd name="T7" fmla="*/ 2 h 3"/>
                <a:gd name="T8" fmla="*/ 3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0"/>
                  </a:moveTo>
                  <a:cubicBezTo>
                    <a:pt x="4" y="1"/>
                    <a:pt x="5" y="2"/>
                    <a:pt x="6" y="2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436"/>
            <p:cNvSpPr/>
            <p:nvPr/>
          </p:nvSpPr>
          <p:spPr bwMode="auto">
            <a:xfrm>
              <a:off x="3636" y="2271"/>
              <a:ext cx="17" cy="9"/>
            </a:xfrm>
            <a:custGeom>
              <a:avLst/>
              <a:gdLst>
                <a:gd name="T0" fmla="*/ 0 w 7"/>
                <a:gd name="T1" fmla="*/ 0 h 4"/>
                <a:gd name="T2" fmla="*/ 7 w 7"/>
                <a:gd name="T3" fmla="*/ 0 h 4"/>
                <a:gd name="T4" fmla="*/ 7 w 7"/>
                <a:gd name="T5" fmla="*/ 4 h 4"/>
                <a:gd name="T6" fmla="*/ 0 w 7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cubicBezTo>
                    <a:pt x="2" y="0"/>
                    <a:pt x="5" y="0"/>
                    <a:pt x="7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5" y="3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437"/>
            <p:cNvSpPr/>
            <p:nvPr/>
          </p:nvSpPr>
          <p:spPr bwMode="auto">
            <a:xfrm>
              <a:off x="3518" y="2273"/>
              <a:ext cx="4" cy="7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438"/>
            <p:cNvSpPr/>
            <p:nvPr/>
          </p:nvSpPr>
          <p:spPr bwMode="auto">
            <a:xfrm>
              <a:off x="3655" y="2273"/>
              <a:ext cx="12" cy="5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4" y="1"/>
                    <a:pt x="3" y="1"/>
                    <a:pt x="5" y="2"/>
                  </a:cubicBezTo>
                  <a:cubicBezTo>
                    <a:pt x="3" y="2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439"/>
            <p:cNvSpPr/>
            <p:nvPr/>
          </p:nvSpPr>
          <p:spPr bwMode="auto">
            <a:xfrm>
              <a:off x="3503" y="2278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440"/>
            <p:cNvSpPr/>
            <p:nvPr/>
          </p:nvSpPr>
          <p:spPr bwMode="auto">
            <a:xfrm>
              <a:off x="3546" y="2278"/>
              <a:ext cx="5" cy="7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1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441"/>
            <p:cNvSpPr/>
            <p:nvPr/>
          </p:nvSpPr>
          <p:spPr bwMode="auto">
            <a:xfrm>
              <a:off x="3624" y="2278"/>
              <a:ext cx="12" cy="5"/>
            </a:xfrm>
            <a:custGeom>
              <a:avLst/>
              <a:gdLst>
                <a:gd name="T0" fmla="*/ 1 w 5"/>
                <a:gd name="T1" fmla="*/ 0 h 2"/>
                <a:gd name="T2" fmla="*/ 5 w 5"/>
                <a:gd name="T3" fmla="*/ 0 h 2"/>
                <a:gd name="T4" fmla="*/ 0 w 5"/>
                <a:gd name="T5" fmla="*/ 2 h 2"/>
                <a:gd name="T6" fmla="*/ 1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3" y="1"/>
                    <a:pt x="1" y="2"/>
                    <a:pt x="0" y="2"/>
                  </a:cubicBez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442"/>
            <p:cNvSpPr/>
            <p:nvPr/>
          </p:nvSpPr>
          <p:spPr bwMode="auto">
            <a:xfrm>
              <a:off x="3397" y="2280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1" y="0"/>
                    <a:pt x="3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443"/>
            <p:cNvSpPr/>
            <p:nvPr/>
          </p:nvSpPr>
          <p:spPr bwMode="auto">
            <a:xfrm>
              <a:off x="3537" y="2280"/>
              <a:ext cx="9" cy="5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0 w 4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444"/>
            <p:cNvSpPr/>
            <p:nvPr/>
          </p:nvSpPr>
          <p:spPr bwMode="auto">
            <a:xfrm>
              <a:off x="3665" y="2280"/>
              <a:ext cx="9" cy="5"/>
            </a:xfrm>
            <a:custGeom>
              <a:avLst/>
              <a:gdLst>
                <a:gd name="T0" fmla="*/ 1 w 4"/>
                <a:gd name="T1" fmla="*/ 0 h 2"/>
                <a:gd name="T2" fmla="*/ 4 w 4"/>
                <a:gd name="T3" fmla="*/ 0 h 2"/>
                <a:gd name="T4" fmla="*/ 0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3" y="1"/>
                    <a:pt x="1" y="1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445"/>
            <p:cNvSpPr/>
            <p:nvPr/>
          </p:nvSpPr>
          <p:spPr bwMode="auto">
            <a:xfrm>
              <a:off x="2832" y="2283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446"/>
            <p:cNvSpPr/>
            <p:nvPr/>
          </p:nvSpPr>
          <p:spPr bwMode="auto">
            <a:xfrm>
              <a:off x="3575" y="2285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447"/>
            <p:cNvSpPr/>
            <p:nvPr/>
          </p:nvSpPr>
          <p:spPr bwMode="auto">
            <a:xfrm>
              <a:off x="3560" y="2288"/>
              <a:ext cx="17" cy="12"/>
            </a:xfrm>
            <a:custGeom>
              <a:avLst/>
              <a:gdLst>
                <a:gd name="T0" fmla="*/ 1 w 7"/>
                <a:gd name="T1" fmla="*/ 0 h 5"/>
                <a:gd name="T2" fmla="*/ 5 w 7"/>
                <a:gd name="T3" fmla="*/ 0 h 5"/>
                <a:gd name="T4" fmla="*/ 7 w 7"/>
                <a:gd name="T5" fmla="*/ 5 h 5"/>
                <a:gd name="T6" fmla="*/ 6 w 7"/>
                <a:gd name="T7" fmla="*/ 5 h 5"/>
                <a:gd name="T8" fmla="*/ 0 w 7"/>
                <a:gd name="T9" fmla="*/ 2 h 5"/>
                <a:gd name="T10" fmla="*/ 3 w 7"/>
                <a:gd name="T11" fmla="*/ 3 h 5"/>
                <a:gd name="T12" fmla="*/ 1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1" y="0"/>
                  </a:moveTo>
                  <a:cubicBezTo>
                    <a:pt x="2" y="0"/>
                    <a:pt x="3" y="0"/>
                    <a:pt x="5" y="0"/>
                  </a:cubicBezTo>
                  <a:cubicBezTo>
                    <a:pt x="5" y="2"/>
                    <a:pt x="6" y="3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2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448"/>
            <p:cNvSpPr/>
            <p:nvPr/>
          </p:nvSpPr>
          <p:spPr bwMode="auto">
            <a:xfrm>
              <a:off x="3048" y="2290"/>
              <a:ext cx="5" cy="5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449"/>
            <p:cNvSpPr/>
            <p:nvPr/>
          </p:nvSpPr>
          <p:spPr bwMode="auto">
            <a:xfrm>
              <a:off x="3074" y="2293"/>
              <a:ext cx="0" cy="4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450"/>
            <p:cNvSpPr/>
            <p:nvPr/>
          </p:nvSpPr>
          <p:spPr bwMode="auto">
            <a:xfrm>
              <a:off x="3430" y="2293"/>
              <a:ext cx="5" cy="4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2 w 2"/>
                <a:gd name="T5" fmla="*/ 0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451"/>
            <p:cNvSpPr/>
            <p:nvPr/>
          </p:nvSpPr>
          <p:spPr bwMode="auto">
            <a:xfrm>
              <a:off x="3513" y="2293"/>
              <a:ext cx="12" cy="14"/>
            </a:xfrm>
            <a:custGeom>
              <a:avLst/>
              <a:gdLst>
                <a:gd name="T0" fmla="*/ 2 w 5"/>
                <a:gd name="T1" fmla="*/ 0 h 6"/>
                <a:gd name="T2" fmla="*/ 5 w 5"/>
                <a:gd name="T3" fmla="*/ 2 h 6"/>
                <a:gd name="T4" fmla="*/ 4 w 5"/>
                <a:gd name="T5" fmla="*/ 4 h 6"/>
                <a:gd name="T6" fmla="*/ 0 w 5"/>
                <a:gd name="T7" fmla="*/ 6 h 6"/>
                <a:gd name="T8" fmla="*/ 2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cubicBezTo>
                    <a:pt x="3" y="1"/>
                    <a:pt x="4" y="1"/>
                    <a:pt x="5" y="2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2" y="2"/>
                    <a:pt x="1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452"/>
            <p:cNvSpPr/>
            <p:nvPr/>
          </p:nvSpPr>
          <p:spPr bwMode="auto">
            <a:xfrm>
              <a:off x="3582" y="2293"/>
              <a:ext cx="4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453"/>
            <p:cNvSpPr/>
            <p:nvPr/>
          </p:nvSpPr>
          <p:spPr bwMode="auto">
            <a:xfrm>
              <a:off x="3423" y="2295"/>
              <a:ext cx="2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0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454"/>
            <p:cNvSpPr/>
            <p:nvPr/>
          </p:nvSpPr>
          <p:spPr bwMode="auto">
            <a:xfrm>
              <a:off x="3501" y="2295"/>
              <a:ext cx="14" cy="5"/>
            </a:xfrm>
            <a:custGeom>
              <a:avLst/>
              <a:gdLst>
                <a:gd name="T0" fmla="*/ 0 w 6"/>
                <a:gd name="T1" fmla="*/ 0 h 2"/>
                <a:gd name="T2" fmla="*/ 6 w 6"/>
                <a:gd name="T3" fmla="*/ 0 h 2"/>
                <a:gd name="T4" fmla="*/ 5 w 6"/>
                <a:gd name="T5" fmla="*/ 2 h 2"/>
                <a:gd name="T6" fmla="*/ 2 w 6"/>
                <a:gd name="T7" fmla="*/ 1 h 2"/>
                <a:gd name="T8" fmla="*/ 0 w 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cubicBezTo>
                    <a:pt x="2" y="0"/>
                    <a:pt x="4" y="0"/>
                    <a:pt x="6" y="0"/>
                  </a:cubicBezTo>
                  <a:cubicBezTo>
                    <a:pt x="5" y="1"/>
                    <a:pt x="5" y="1"/>
                    <a:pt x="5" y="2"/>
                  </a:cubicBezTo>
                  <a:cubicBezTo>
                    <a:pt x="4" y="2"/>
                    <a:pt x="3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455"/>
            <p:cNvSpPr/>
            <p:nvPr/>
          </p:nvSpPr>
          <p:spPr bwMode="auto">
            <a:xfrm>
              <a:off x="3062" y="2297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2"/>
                    <a:pt x="0" y="1"/>
                    <a:pt x="2" y="2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456"/>
            <p:cNvSpPr/>
            <p:nvPr/>
          </p:nvSpPr>
          <p:spPr bwMode="auto">
            <a:xfrm>
              <a:off x="2880" y="2300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2" y="0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457"/>
            <p:cNvSpPr/>
            <p:nvPr/>
          </p:nvSpPr>
          <p:spPr bwMode="auto">
            <a:xfrm>
              <a:off x="3302" y="2300"/>
              <a:ext cx="5" cy="5"/>
            </a:xfrm>
            <a:custGeom>
              <a:avLst/>
              <a:gdLst>
                <a:gd name="T0" fmla="*/ 1 w 2"/>
                <a:gd name="T1" fmla="*/ 0 h 2"/>
                <a:gd name="T2" fmla="*/ 0 w 2"/>
                <a:gd name="T3" fmla="*/ 2 h 2"/>
                <a:gd name="T4" fmla="*/ 2 w 2"/>
                <a:gd name="T5" fmla="*/ 2 h 2"/>
                <a:gd name="T6" fmla="*/ 1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458"/>
            <p:cNvSpPr/>
            <p:nvPr/>
          </p:nvSpPr>
          <p:spPr bwMode="auto">
            <a:xfrm>
              <a:off x="2840" y="2302"/>
              <a:ext cx="4" cy="12"/>
            </a:xfrm>
            <a:custGeom>
              <a:avLst/>
              <a:gdLst>
                <a:gd name="T0" fmla="*/ 0 w 2"/>
                <a:gd name="T1" fmla="*/ 0 h 5"/>
                <a:gd name="T2" fmla="*/ 2 w 2"/>
                <a:gd name="T3" fmla="*/ 3 h 5"/>
                <a:gd name="T4" fmla="*/ 0 w 2"/>
                <a:gd name="T5" fmla="*/ 5 h 5"/>
                <a:gd name="T6" fmla="*/ 0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2" y="2"/>
                    <a:pt x="0" y="4"/>
                    <a:pt x="2" y="3"/>
                  </a:cubicBezTo>
                  <a:cubicBezTo>
                    <a:pt x="1" y="5"/>
                    <a:pt x="2" y="3"/>
                    <a:pt x="0" y="5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459"/>
            <p:cNvSpPr/>
            <p:nvPr/>
          </p:nvSpPr>
          <p:spPr bwMode="auto">
            <a:xfrm>
              <a:off x="3465" y="2302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460"/>
            <p:cNvSpPr/>
            <p:nvPr/>
          </p:nvSpPr>
          <p:spPr bwMode="auto">
            <a:xfrm>
              <a:off x="3544" y="2302"/>
              <a:ext cx="14" cy="7"/>
            </a:xfrm>
            <a:custGeom>
              <a:avLst/>
              <a:gdLst>
                <a:gd name="T0" fmla="*/ 2 w 6"/>
                <a:gd name="T1" fmla="*/ 0 h 3"/>
                <a:gd name="T2" fmla="*/ 6 w 6"/>
                <a:gd name="T3" fmla="*/ 0 h 3"/>
                <a:gd name="T4" fmla="*/ 5 w 6"/>
                <a:gd name="T5" fmla="*/ 2 h 3"/>
                <a:gd name="T6" fmla="*/ 0 w 6"/>
                <a:gd name="T7" fmla="*/ 3 h 3"/>
                <a:gd name="T8" fmla="*/ 2 w 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0"/>
                  </a:moveTo>
                  <a:cubicBezTo>
                    <a:pt x="3" y="0"/>
                    <a:pt x="5" y="0"/>
                    <a:pt x="6" y="0"/>
                  </a:cubicBezTo>
                  <a:cubicBezTo>
                    <a:pt x="6" y="0"/>
                    <a:pt x="5" y="1"/>
                    <a:pt x="5" y="2"/>
                  </a:cubicBezTo>
                  <a:cubicBezTo>
                    <a:pt x="1" y="3"/>
                    <a:pt x="4" y="3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461"/>
            <p:cNvSpPr/>
            <p:nvPr/>
          </p:nvSpPr>
          <p:spPr bwMode="auto">
            <a:xfrm>
              <a:off x="2870" y="2305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2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1"/>
                    <a:pt x="1" y="0"/>
                    <a:pt x="3" y="2"/>
                  </a:cubicBezTo>
                  <a:cubicBezTo>
                    <a:pt x="3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462"/>
            <p:cNvSpPr/>
            <p:nvPr/>
          </p:nvSpPr>
          <p:spPr bwMode="auto">
            <a:xfrm>
              <a:off x="3387" y="2305"/>
              <a:ext cx="10" cy="9"/>
            </a:xfrm>
            <a:custGeom>
              <a:avLst/>
              <a:gdLst>
                <a:gd name="T0" fmla="*/ 1 w 4"/>
                <a:gd name="T1" fmla="*/ 0 h 4"/>
                <a:gd name="T2" fmla="*/ 0 w 4"/>
                <a:gd name="T3" fmla="*/ 4 h 4"/>
                <a:gd name="T4" fmla="*/ 4 w 4"/>
                <a:gd name="T5" fmla="*/ 0 h 4"/>
                <a:gd name="T6" fmla="*/ 1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" y="2"/>
                    <a:pt x="2" y="2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463"/>
            <p:cNvSpPr/>
            <p:nvPr/>
          </p:nvSpPr>
          <p:spPr bwMode="auto">
            <a:xfrm>
              <a:off x="3420" y="2305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464"/>
            <p:cNvSpPr/>
            <p:nvPr/>
          </p:nvSpPr>
          <p:spPr bwMode="auto">
            <a:xfrm>
              <a:off x="2875" y="2307"/>
              <a:ext cx="17" cy="29"/>
            </a:xfrm>
            <a:custGeom>
              <a:avLst/>
              <a:gdLst>
                <a:gd name="T0" fmla="*/ 3 w 7"/>
                <a:gd name="T1" fmla="*/ 0 h 12"/>
                <a:gd name="T2" fmla="*/ 7 w 7"/>
                <a:gd name="T3" fmla="*/ 2 h 12"/>
                <a:gd name="T4" fmla="*/ 7 w 7"/>
                <a:gd name="T5" fmla="*/ 12 h 12"/>
                <a:gd name="T6" fmla="*/ 3 w 7"/>
                <a:gd name="T7" fmla="*/ 8 h 12"/>
                <a:gd name="T8" fmla="*/ 3 w 7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2">
                  <a:moveTo>
                    <a:pt x="3" y="0"/>
                  </a:moveTo>
                  <a:cubicBezTo>
                    <a:pt x="4" y="0"/>
                    <a:pt x="5" y="1"/>
                    <a:pt x="7" y="2"/>
                  </a:cubicBezTo>
                  <a:cubicBezTo>
                    <a:pt x="7" y="5"/>
                    <a:pt x="7" y="9"/>
                    <a:pt x="7" y="12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0" y="6"/>
                    <a:pt x="1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465"/>
            <p:cNvSpPr/>
            <p:nvPr/>
          </p:nvSpPr>
          <p:spPr bwMode="auto">
            <a:xfrm>
              <a:off x="3058" y="2307"/>
              <a:ext cx="9" cy="10"/>
            </a:xfrm>
            <a:custGeom>
              <a:avLst/>
              <a:gdLst>
                <a:gd name="T0" fmla="*/ 2 w 4"/>
                <a:gd name="T1" fmla="*/ 0 h 4"/>
                <a:gd name="T2" fmla="*/ 4 w 4"/>
                <a:gd name="T3" fmla="*/ 4 h 4"/>
                <a:gd name="T4" fmla="*/ 4 w 4"/>
                <a:gd name="T5" fmla="*/ 0 h 4"/>
                <a:gd name="T6" fmla="*/ 2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4" y="3"/>
                    <a:pt x="0" y="2"/>
                    <a:pt x="4" y="4"/>
                  </a:cubicBezTo>
                  <a:cubicBezTo>
                    <a:pt x="4" y="2"/>
                    <a:pt x="4" y="1"/>
                    <a:pt x="4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466"/>
            <p:cNvSpPr/>
            <p:nvPr/>
          </p:nvSpPr>
          <p:spPr bwMode="auto">
            <a:xfrm>
              <a:off x="3318" y="2307"/>
              <a:ext cx="8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467"/>
            <p:cNvSpPr/>
            <p:nvPr/>
          </p:nvSpPr>
          <p:spPr bwMode="auto">
            <a:xfrm>
              <a:off x="3010" y="2309"/>
              <a:ext cx="5" cy="8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3 h 3"/>
                <a:gd name="T4" fmla="*/ 2 w 2"/>
                <a:gd name="T5" fmla="*/ 3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468"/>
            <p:cNvSpPr/>
            <p:nvPr/>
          </p:nvSpPr>
          <p:spPr bwMode="auto">
            <a:xfrm>
              <a:off x="3375" y="2309"/>
              <a:ext cx="10" cy="8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0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3" y="1"/>
                    <a:pt x="4" y="1"/>
                  </a:cubicBezTo>
                  <a:cubicBezTo>
                    <a:pt x="3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469"/>
            <p:cNvSpPr/>
            <p:nvPr/>
          </p:nvSpPr>
          <p:spPr bwMode="auto">
            <a:xfrm>
              <a:off x="3333" y="2312"/>
              <a:ext cx="0" cy="5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470"/>
            <p:cNvSpPr/>
            <p:nvPr/>
          </p:nvSpPr>
          <p:spPr bwMode="auto">
            <a:xfrm>
              <a:off x="3465" y="2312"/>
              <a:ext cx="8" cy="5"/>
            </a:xfrm>
            <a:custGeom>
              <a:avLst/>
              <a:gdLst>
                <a:gd name="T0" fmla="*/ 1 w 3"/>
                <a:gd name="T1" fmla="*/ 0 h 2"/>
                <a:gd name="T2" fmla="*/ 3 w 3"/>
                <a:gd name="T3" fmla="*/ 0 h 2"/>
                <a:gd name="T4" fmla="*/ 0 w 3"/>
                <a:gd name="T5" fmla="*/ 2 h 2"/>
                <a:gd name="T6" fmla="*/ 1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2"/>
                    <a:pt x="3" y="0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471"/>
            <p:cNvSpPr/>
            <p:nvPr/>
          </p:nvSpPr>
          <p:spPr bwMode="auto">
            <a:xfrm>
              <a:off x="3055" y="2319"/>
              <a:ext cx="5" cy="2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0" y="0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472"/>
            <p:cNvSpPr/>
            <p:nvPr/>
          </p:nvSpPr>
          <p:spPr bwMode="auto">
            <a:xfrm>
              <a:off x="3067" y="2319"/>
              <a:ext cx="3" cy="5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0" y="0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473"/>
            <p:cNvSpPr/>
            <p:nvPr/>
          </p:nvSpPr>
          <p:spPr bwMode="auto">
            <a:xfrm>
              <a:off x="3112" y="2319"/>
              <a:ext cx="7" cy="2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474"/>
            <p:cNvSpPr/>
            <p:nvPr/>
          </p:nvSpPr>
          <p:spPr bwMode="auto">
            <a:xfrm>
              <a:off x="3425" y="2321"/>
              <a:ext cx="7" cy="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3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2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475"/>
            <p:cNvSpPr/>
            <p:nvPr/>
          </p:nvSpPr>
          <p:spPr bwMode="auto">
            <a:xfrm>
              <a:off x="3129" y="232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1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476"/>
            <p:cNvSpPr/>
            <p:nvPr/>
          </p:nvSpPr>
          <p:spPr bwMode="auto">
            <a:xfrm>
              <a:off x="3081" y="2324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477"/>
            <p:cNvSpPr/>
            <p:nvPr/>
          </p:nvSpPr>
          <p:spPr bwMode="auto">
            <a:xfrm>
              <a:off x="3387" y="2324"/>
              <a:ext cx="5" cy="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0 w 2"/>
                <a:gd name="T5" fmla="*/ 3 h 3"/>
                <a:gd name="T6" fmla="*/ 1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2" y="3"/>
                    <a:pt x="2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478"/>
            <p:cNvSpPr/>
            <p:nvPr/>
          </p:nvSpPr>
          <p:spPr bwMode="auto">
            <a:xfrm>
              <a:off x="3423" y="2326"/>
              <a:ext cx="5" cy="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0" y="1"/>
                    <a:pt x="2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479"/>
            <p:cNvSpPr/>
            <p:nvPr/>
          </p:nvSpPr>
          <p:spPr bwMode="auto">
            <a:xfrm>
              <a:off x="2866" y="2329"/>
              <a:ext cx="7" cy="4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0 h 2"/>
                <a:gd name="T4" fmla="*/ 1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480"/>
            <p:cNvSpPr/>
            <p:nvPr/>
          </p:nvSpPr>
          <p:spPr bwMode="auto">
            <a:xfrm>
              <a:off x="3356" y="2329"/>
              <a:ext cx="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481"/>
            <p:cNvSpPr/>
            <p:nvPr/>
          </p:nvSpPr>
          <p:spPr bwMode="auto">
            <a:xfrm>
              <a:off x="3214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2" y="2"/>
                    <a:pt x="0" y="0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482"/>
            <p:cNvSpPr/>
            <p:nvPr/>
          </p:nvSpPr>
          <p:spPr bwMode="auto">
            <a:xfrm>
              <a:off x="3285" y="2331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0" y="2"/>
                    <a:pt x="1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483"/>
            <p:cNvSpPr/>
            <p:nvPr/>
          </p:nvSpPr>
          <p:spPr bwMode="auto">
            <a:xfrm>
              <a:off x="3364" y="2333"/>
              <a:ext cx="4" cy="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2" y="2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484"/>
            <p:cNvSpPr/>
            <p:nvPr/>
          </p:nvSpPr>
          <p:spPr bwMode="auto">
            <a:xfrm>
              <a:off x="3378" y="2333"/>
              <a:ext cx="4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0 w 2"/>
                <a:gd name="T5" fmla="*/ 2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2"/>
                    <a:pt x="2" y="1"/>
                    <a:pt x="0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485"/>
            <p:cNvSpPr/>
            <p:nvPr/>
          </p:nvSpPr>
          <p:spPr bwMode="auto">
            <a:xfrm>
              <a:off x="2996" y="2343"/>
              <a:ext cx="7" cy="7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0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2" y="2"/>
                    <a:pt x="1" y="0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486"/>
            <p:cNvSpPr/>
            <p:nvPr/>
          </p:nvSpPr>
          <p:spPr bwMode="auto">
            <a:xfrm>
              <a:off x="2979" y="2348"/>
              <a:ext cx="5" cy="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0" y="1"/>
                    <a:pt x="1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16" name="TextBox 76"/>
          <p:cNvSpPr txBox="1"/>
          <p:nvPr/>
        </p:nvSpPr>
        <p:spPr>
          <a:xfrm>
            <a:off x="2055757" y="3757252"/>
            <a:ext cx="138969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添加标题</a:t>
            </a:r>
            <a:endParaRPr lang="zh-CN" altLang="en-US" sz="2000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1001" name="TextBox 76"/>
          <p:cNvSpPr txBox="1"/>
          <p:nvPr/>
        </p:nvSpPr>
        <p:spPr>
          <a:xfrm>
            <a:off x="3234072" y="1067146"/>
            <a:ext cx="5093499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子宫</a:t>
            </a:r>
            <a:r>
              <a:rPr lang="en-US" altLang="zh-CN" sz="20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—</a:t>
            </a:r>
            <a:r>
              <a:rPr lang="zh-CN" altLang="en-US" sz="2000" b="1" u="sng" dirty="0" smtClean="0">
                <a:solidFill>
                  <a:schemeClr val="bg1"/>
                </a:solidFill>
                <a:latin typeface="叶根友毛笔行书" panose="02010601030101010101" pitchFamily="2" charset="-122"/>
                <a:ea typeface="叶根友毛笔行书" panose="02010601030101010101" pitchFamily="2" charset="-122"/>
              </a:rPr>
              <a:t>为什么要做产后康复</a:t>
            </a:r>
            <a:endParaRPr lang="zh-CN" altLang="en-US" sz="2000" b="1" u="sng" dirty="0">
              <a:solidFill>
                <a:schemeClr val="bg1"/>
              </a:solidFill>
              <a:latin typeface="叶根友毛笔行书" panose="02010601030101010101" pitchFamily="2" charset="-122"/>
              <a:ea typeface="叶根友毛笔行书" panose="02010601030101010101" pitchFamily="2" charset="-122"/>
            </a:endParaRPr>
          </a:p>
        </p:txBody>
      </p:sp>
      <p:sp>
        <p:nvSpPr>
          <p:cNvPr id="517" name="文本框 2"/>
          <p:cNvSpPr txBox="1">
            <a:spLocks noChangeArrowheads="1"/>
          </p:cNvSpPr>
          <p:nvPr/>
        </p:nvSpPr>
        <p:spPr bwMode="auto">
          <a:xfrm>
            <a:off x="5291854" y="2308576"/>
            <a:ext cx="7708900" cy="34797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产后子宫的变化中可能导致的问题：</a:t>
            </a:r>
            <a:endParaRPr lang="zh-CN" altLang="en-US" sz="2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子宫肌纤维缩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复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---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子宫复旧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不良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子宫内膜再生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---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恶露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不净，点滴出血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子宫血管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变化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---</a:t>
            </a:r>
            <a:r>
              <a:rPr lang="zh-CN" altLang="en-US" sz="24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晚期产后出血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</a:rPr>
              <a:t>宫颈及子宫下段变化 </a:t>
            </a:r>
            <a:r>
              <a:rPr lang="en-US" altLang="zh-CN" sz="2400" dirty="0" smtClean="0">
                <a:solidFill>
                  <a:schemeClr val="tx1"/>
                </a:solidFill>
                <a:latin typeface="+mn-ea"/>
              </a:rPr>
              <a:t>---</a:t>
            </a:r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宫颈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口松弛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endParaRPr lang="zh-CN" altLang="en-US" sz="24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6562" name="Picture 2" descr="C:\Users\Administrator\Desktop\VCG414823658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978" y="2053482"/>
            <a:ext cx="4537166" cy="4554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WPS 演示</Application>
  <PresentationFormat>自定义</PresentationFormat>
  <Paragraphs>120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叶根友毛笔行书</vt:lpstr>
      <vt:lpstr>微软雅黑</vt:lpstr>
      <vt:lpstr>Calibri</vt:lpstr>
      <vt:lpstr>汉仪南宫体简</vt:lpstr>
      <vt:lpstr>黑体</vt:lpstr>
      <vt:lpstr>Arial Unicode MS</vt:lpstr>
      <vt:lpstr>Calibri Light</vt:lpstr>
      <vt:lpstr>方正兰亭粗黑简体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 </dc:creator>
  <cp:lastModifiedBy>Administrator</cp:lastModifiedBy>
  <cp:revision>28</cp:revision>
  <dcterms:created xsi:type="dcterms:W3CDTF">2017-03-10T04:42:00Z</dcterms:created>
  <dcterms:modified xsi:type="dcterms:W3CDTF">2020-05-09T03:44:50Z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